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5uArvoxOIpmktclmYrASgu97H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28" y="-3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8" Type="http://customschemas.google.com/relationships/presentationmetadata" Target="metadata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9245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c971a86c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c971a86c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c971a86c4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8c971a86c4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971a86c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c971a86c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c971a86c4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c971a86c4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c971a86c4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c971a86c4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c971a86c4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c971a86c4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c971a86c4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c971a86c4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c971a86c4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c971a86c4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971a86c4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971a86c4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c971a86c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c971a86c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cf02850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8cf02850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cf028502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8cf028502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cf028502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8cf028502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cf028502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8cf028502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cf028502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8cf028502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cf028502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cf028502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cf0285024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cf0285024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cf0285024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cf0285024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cf028502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8cf028502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cf028502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g8cf028502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cf028502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474" name="Google Shape;474;g8cf028502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2" name="Google Shape;4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cf0285024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cf0285024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+Bullets">
  <p:cSld name="Title+Bulle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 txBox="1">
            <a:spLocks noGrp="1"/>
          </p:cNvSpPr>
          <p:nvPr>
            <p:ph type="body" idx="1"/>
          </p:nvPr>
        </p:nvSpPr>
        <p:spPr>
          <a:xfrm>
            <a:off x="429257" y="1086592"/>
            <a:ext cx="11352109" cy="532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A"/>
              </a:buClr>
              <a:buSzPts val="2000"/>
              <a:buFont typeface="Calibri"/>
              <a:buChar char="•"/>
              <a:defRPr sz="2000">
                <a:solidFill>
                  <a:srgbClr val="101D3A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000"/>
              <a:buFont typeface="Calibri"/>
              <a:buChar char="•"/>
              <a:defRPr sz="2000">
                <a:solidFill>
                  <a:srgbClr val="101D3A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1800"/>
              <a:buFont typeface="Calibri"/>
              <a:buChar char="•"/>
              <a:defRPr sz="1800">
                <a:solidFill>
                  <a:srgbClr val="101D3A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1600"/>
              <a:buFont typeface="Calibri"/>
              <a:buChar char="–"/>
              <a:defRPr sz="1600">
                <a:solidFill>
                  <a:srgbClr val="101D3A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1600"/>
              <a:buFont typeface="Calibri"/>
              <a:buChar char="»"/>
              <a:defRPr sz="1600">
                <a:solidFill>
                  <a:srgbClr val="101D3A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sldNum" idx="12"/>
          </p:nvPr>
        </p:nvSpPr>
        <p:spPr>
          <a:xfrm>
            <a:off x="11258551" y="6527317"/>
            <a:ext cx="824786" cy="24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371232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  <a:defRPr sz="3600" b="1">
                <a:solidFill>
                  <a:srgbClr val="006A9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>
            <a:spLocks noGrp="1"/>
          </p:cNvSpPr>
          <p:nvPr>
            <p:ph type="title"/>
          </p:nvPr>
        </p:nvSpPr>
        <p:spPr>
          <a:xfrm>
            <a:off x="101600" y="274650"/>
            <a:ext cx="115557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body" idx="1"/>
          </p:nvPr>
        </p:nvSpPr>
        <p:spPr>
          <a:xfrm>
            <a:off x="304800" y="839550"/>
            <a:ext cx="11555700" cy="5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SzPts val="3200"/>
              <a:buChar char="&gt;"/>
              <a:defRPr sz="3200"/>
            </a:lvl1pPr>
            <a:lvl2pPr marL="914400" lvl="1" indent="-40005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700"/>
              <a:buChar char="―"/>
              <a:defRPr sz="2700"/>
            </a:lvl2pPr>
            <a:lvl3pPr marL="1371600" lvl="2" indent="-3810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2" name="Google Shape;52;p57"/>
          <p:cNvCxnSpPr/>
          <p:nvPr/>
        </p:nvCxnSpPr>
        <p:spPr>
          <a:xfrm>
            <a:off x="420054" y="883317"/>
            <a:ext cx="2514900" cy="0"/>
          </a:xfrm>
          <a:prstGeom prst="straightConnector1">
            <a:avLst/>
          </a:prstGeom>
          <a:noFill/>
          <a:ln w="76200" cap="flat" cmpd="sng">
            <a:solidFill>
              <a:srgbClr val="B7A57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" name="Google Shape;53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78724" y="6299038"/>
            <a:ext cx="842634" cy="56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7"/>
          <p:cNvPicPr preferRelativeResize="0"/>
          <p:nvPr/>
        </p:nvPicPr>
        <p:blipFill rotWithShape="1">
          <a:blip r:embed="rId3">
            <a:alphaModFix amt="51000"/>
          </a:blip>
          <a:srcRect l="19916"/>
          <a:stretch/>
        </p:blipFill>
        <p:spPr>
          <a:xfrm>
            <a:off x="80210" y="6299033"/>
            <a:ext cx="1926422" cy="482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7"/>
          <p:cNvSpPr txBox="1">
            <a:spLocks noGrp="1"/>
          </p:cNvSpPr>
          <p:nvPr>
            <p:ph type="sldNum" idx="12"/>
          </p:nvPr>
        </p:nvSpPr>
        <p:spPr>
          <a:xfrm>
            <a:off x="11460412" y="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f0285024_0_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8cf0285024_0_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 sz="2400"/>
            </a:lvl1pPr>
            <a:lvl2pPr lvl="1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2pPr>
            <a:lvl3pPr lvl="2" algn="ctr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2pPr>
            <a:lvl3pPr marL="1371600" lvl="2" indent="-3810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5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1pPr>
            <a:lvl2pPr marL="914400" lvl="1" indent="-228600" algn="l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95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4"/>
          <p:cNvSpPr/>
          <p:nvPr/>
        </p:nvSpPr>
        <p:spPr>
          <a:xfrm>
            <a:off x="1" y="6154220"/>
            <a:ext cx="12192000" cy="703780"/>
          </a:xfrm>
          <a:prstGeom prst="rect">
            <a:avLst/>
          </a:prstGeom>
          <a:solidFill>
            <a:srgbClr val="757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4"/>
          <p:cNvPicPr preferRelativeResize="0"/>
          <p:nvPr/>
        </p:nvPicPr>
        <p:blipFill rotWithShape="1">
          <a:blip r:embed="rId14">
            <a:alphaModFix/>
          </a:blip>
          <a:srcRect l="822" t="4632" r="831" b="7972"/>
          <a:stretch/>
        </p:blipFill>
        <p:spPr>
          <a:xfrm>
            <a:off x="627708" y="6340068"/>
            <a:ext cx="2372156" cy="27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06000" y="6340375"/>
            <a:ext cx="1651000" cy="3314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49.png"/><Relationship Id="rId6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ssmallen@sdsc.edu" TargetMode="External"/><Relationship Id="rId4" Type="http://schemas.openxmlformats.org/officeDocument/2006/relationships/hyperlink" Target="mailto:rob5@uw.edu" TargetMode="External"/><Relationship Id="rId5" Type="http://schemas.openxmlformats.org/officeDocument/2006/relationships/hyperlink" Target="https://www.cloudbank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"/>
          <p:cNvPicPr preferRelativeResize="0"/>
          <p:nvPr/>
        </p:nvPicPr>
        <p:blipFill rotWithShape="1">
          <a:blip r:embed="rId3">
            <a:alphaModFix/>
          </a:blip>
          <a:srcRect t="23024" r="32092" b="10829"/>
          <a:stretch/>
        </p:blipFill>
        <p:spPr>
          <a:xfrm>
            <a:off x="6756020" y="4518389"/>
            <a:ext cx="2903674" cy="86602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2583" y="4348484"/>
            <a:ext cx="2417893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888625" y="1528464"/>
            <a:ext cx="10107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6E9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26E9C"/>
                </a:solidFill>
                <a:latin typeface="Arial"/>
                <a:ea typeface="Arial"/>
                <a:cs typeface="Arial"/>
                <a:sym typeface="Arial"/>
              </a:rPr>
              <a:t>Managed Services to Simplify Cloud Access for Computer Science Research and Education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076" y="4526596"/>
            <a:ext cx="2961050" cy="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"/>
          <p:cNvSpPr txBox="1"/>
          <p:nvPr/>
        </p:nvSpPr>
        <p:spPr>
          <a:xfrm>
            <a:off x="486434" y="5185374"/>
            <a:ext cx="21298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Mike Norman, 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Shava Smallen, Co-PI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Vince Kellen, Co-PI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 txBox="1"/>
          <p:nvPr/>
        </p:nvSpPr>
        <p:spPr>
          <a:xfrm>
            <a:off x="4145786" y="5645260"/>
            <a:ext cx="19502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Ed Lazowska, Co-PI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7217564" y="5398320"/>
            <a:ext cx="2129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David Culler, Co-PI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9926789" y="5384417"/>
            <a:ext cx="2129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NSF Award: 1925001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10155715" y="5691276"/>
            <a:ext cx="2129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26E9C"/>
                </a:solidFill>
                <a:latin typeface="Calibri"/>
                <a:ea typeface="Calibri"/>
                <a:cs typeface="Calibri"/>
                <a:sym typeface="Calibri"/>
              </a:rPr>
              <a:t>Deep Medhi, 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2922061" y="2995950"/>
            <a:ext cx="5591545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6E9C"/>
              </a:buClr>
              <a:buSzPts val="3600"/>
              <a:buFont typeface="Arial"/>
              <a:buNone/>
            </a:pPr>
            <a:r>
              <a:rPr lang="en-US" sz="2800">
                <a:solidFill>
                  <a:srgbClr val="C00000"/>
                </a:solidFill>
              </a:rPr>
              <a:t>PEARC 2020</a:t>
            </a:r>
            <a:endParaRPr sz="2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6E9C"/>
              </a:buClr>
              <a:buSzPts val="3600"/>
              <a:buFont typeface="Arial"/>
              <a:buNone/>
            </a:pPr>
            <a:r>
              <a:rPr lang="en-US" sz="2800">
                <a:solidFill>
                  <a:srgbClr val="C00000"/>
                </a:solidFill>
              </a:rPr>
              <a:t>July 27</a:t>
            </a:r>
            <a:r>
              <a:rPr lang="en-US" sz="2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, 2020</a:t>
            </a:r>
            <a:endParaRPr sz="2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95013" y="4222524"/>
            <a:ext cx="1193444" cy="12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2061" y="113002"/>
            <a:ext cx="6249025" cy="13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056" y="3622899"/>
            <a:ext cx="3395827" cy="72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383" y="4363976"/>
            <a:ext cx="1613640" cy="162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 descr="Strategic Blue Logo - colour transparen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2738" y="5044050"/>
            <a:ext cx="3662507" cy="95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78" y="3337899"/>
            <a:ext cx="1092967" cy="1092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9"/>
          <p:cNvGrpSpPr/>
          <p:nvPr/>
        </p:nvGrpSpPr>
        <p:grpSpPr>
          <a:xfrm>
            <a:off x="60344" y="389362"/>
            <a:ext cx="3186712" cy="1747885"/>
            <a:chOff x="-270098" y="638240"/>
            <a:chExt cx="3186712" cy="1747885"/>
          </a:xfrm>
        </p:grpSpPr>
        <p:pic>
          <p:nvPicPr>
            <p:cNvPr id="181" name="Google Shape;181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9439" y="1689905"/>
              <a:ext cx="585635" cy="586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25931" y="1319515"/>
              <a:ext cx="585633" cy="585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31442" y="812218"/>
              <a:ext cx="404733" cy="404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58866" y="1980562"/>
              <a:ext cx="404733" cy="405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511881" y="1808776"/>
              <a:ext cx="404733" cy="404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04341" y="804296"/>
              <a:ext cx="924300" cy="92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9"/>
            <p:cNvSpPr txBox="1"/>
            <p:nvPr/>
          </p:nvSpPr>
          <p:spPr>
            <a:xfrm>
              <a:off x="-270098" y="638240"/>
              <a:ext cx="1850545" cy="5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T Sans"/>
                  <a:ea typeface="PT Sans"/>
                  <a:cs typeface="PT Sans"/>
                  <a:sym typeface="PT Sans"/>
                </a:rPr>
                <a:t>Researchers &amp; Institutions</a:t>
              </a:r>
              <a:endParaRPr sz="1600" b="1" i="0" u="none" strike="noStrike" cap="none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188" name="Google Shape;188;p29"/>
          <p:cNvSpPr txBox="1"/>
          <p:nvPr/>
        </p:nvSpPr>
        <p:spPr>
          <a:xfrm>
            <a:off x="29539" y="2139026"/>
            <a:ext cx="1621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600" b="1" i="0" u="none" strike="noStrike" cap="none">
                <a:solidFill>
                  <a:srgbClr val="426E9C"/>
                </a:solidFill>
                <a:latin typeface="PT Sans"/>
                <a:ea typeface="PT Sans"/>
                <a:cs typeface="PT Sans"/>
                <a:sym typeface="PT Sans"/>
              </a:rPr>
              <a:t>Proposals to CloudBank-eligible solicitations</a:t>
            </a:r>
            <a:endParaRPr sz="1600" b="1" i="0" u="none" strike="noStrike" cap="none">
              <a:solidFill>
                <a:srgbClr val="426E9C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189" name="Google Shape;189;p29"/>
          <p:cNvGrpSpPr/>
          <p:nvPr/>
        </p:nvGrpSpPr>
        <p:grpSpPr>
          <a:xfrm>
            <a:off x="7024176" y="282759"/>
            <a:ext cx="4271102" cy="2147663"/>
            <a:chOff x="4503563" y="82170"/>
            <a:chExt cx="4271102" cy="2147663"/>
          </a:xfrm>
        </p:grpSpPr>
        <p:sp>
          <p:nvSpPr>
            <p:cNvPr id="190" name="Google Shape;190;p29"/>
            <p:cNvSpPr/>
            <p:nvPr/>
          </p:nvSpPr>
          <p:spPr>
            <a:xfrm>
              <a:off x="4503563" y="82170"/>
              <a:ext cx="4271102" cy="2147663"/>
            </a:xfrm>
            <a:prstGeom prst="cloud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29"/>
            <p:cNvPicPr preferRelativeResize="0"/>
            <p:nvPr/>
          </p:nvPicPr>
          <p:blipFill rotWithShape="1">
            <a:blip r:embed="rId10">
              <a:alphaModFix/>
            </a:blip>
            <a:srcRect t="13387" b="11862"/>
            <a:stretch/>
          </p:blipFill>
          <p:spPr>
            <a:xfrm>
              <a:off x="6663907" y="1067546"/>
              <a:ext cx="1808818" cy="676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80118" y="1201743"/>
              <a:ext cx="924300" cy="55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259513" y="345733"/>
              <a:ext cx="2835244" cy="734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9"/>
          <p:cNvSpPr/>
          <p:nvPr/>
        </p:nvSpPr>
        <p:spPr>
          <a:xfrm flipH="1">
            <a:off x="1388425" y="2229833"/>
            <a:ext cx="253581" cy="207284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26E9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3499533" y="5177264"/>
            <a:ext cx="111704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Cloud funds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1949950" y="2844225"/>
            <a:ext cx="111704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Award funds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1744611" y="2229833"/>
            <a:ext cx="255179" cy="204001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8135"/>
          </a:solidFill>
          <a:ln w="25400" cap="flat" cmpd="sng">
            <a:solidFill>
              <a:srgbClr val="5481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 rot="5400000" flipH="1">
            <a:off x="3183421" y="3952180"/>
            <a:ext cx="1486277" cy="2597704"/>
          </a:xfrm>
          <a:prstGeom prst="bentArrow">
            <a:avLst>
              <a:gd name="adj1" fmla="val 7110"/>
              <a:gd name="adj2" fmla="val 8518"/>
              <a:gd name="adj3" fmla="val 13342"/>
              <a:gd name="adj4" fmla="val 49871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/>
          <p:nvPr/>
        </p:nvSpPr>
        <p:spPr>
          <a:xfrm rot="-5400000">
            <a:off x="2490245" y="2699399"/>
            <a:ext cx="1656503" cy="957920"/>
          </a:xfrm>
          <a:prstGeom prst="bentArrow">
            <a:avLst>
              <a:gd name="adj1" fmla="val 11345"/>
              <a:gd name="adj2" fmla="val 11914"/>
              <a:gd name="adj3" fmla="val 36379"/>
              <a:gd name="adj4" fmla="val 43750"/>
            </a:avLst>
          </a:prstGeom>
          <a:solidFill>
            <a:schemeClr val="dk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051231" y="3183684"/>
            <a:ext cx="14636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 and user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/>
          <p:nvPr/>
        </p:nvSpPr>
        <p:spPr>
          <a:xfrm rot="5400000">
            <a:off x="4967023" y="-1089647"/>
            <a:ext cx="302959" cy="385772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55A1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4413374" y="938246"/>
            <a:ext cx="20548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Cloud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 rot="10800000">
            <a:off x="8710799" y="2621830"/>
            <a:ext cx="596122" cy="1629985"/>
          </a:xfrm>
          <a:prstGeom prst="bentArrow">
            <a:avLst>
              <a:gd name="adj1" fmla="val 11345"/>
              <a:gd name="adj2" fmla="val 11914"/>
              <a:gd name="adj3" fmla="val 36379"/>
              <a:gd name="adj4" fmla="val 43750"/>
            </a:avLst>
          </a:prstGeom>
          <a:solidFill>
            <a:srgbClr val="BF900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8077025" y="3533292"/>
            <a:ext cx="1183778" cy="5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Usage reporting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/>
          <p:nvPr/>
        </p:nvSpPr>
        <p:spPr>
          <a:xfrm flipH="1">
            <a:off x="9463808" y="2612456"/>
            <a:ext cx="183847" cy="20728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9887471" y="2602889"/>
            <a:ext cx="183847" cy="204001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48135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10062464" y="3406770"/>
            <a:ext cx="11170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Pay cloud providers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/>
          <p:nvPr/>
        </p:nvSpPr>
        <p:spPr>
          <a:xfrm rot="10800000" flipH="1">
            <a:off x="6137040" y="4434126"/>
            <a:ext cx="1039610" cy="1486276"/>
          </a:xfrm>
          <a:prstGeom prst="bentArrow">
            <a:avLst>
              <a:gd name="adj1" fmla="val 9540"/>
              <a:gd name="adj2" fmla="val 12761"/>
              <a:gd name="adj3" fmla="val 25000"/>
              <a:gd name="adj4" fmla="val 43750"/>
            </a:avLst>
          </a:prstGeom>
          <a:solidFill>
            <a:srgbClr val="548135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6276195" y="4638654"/>
            <a:ext cx="11584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Pay Strategic 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4180685" y="1532996"/>
            <a:ext cx="1050512" cy="2108673"/>
          </a:xfrm>
          <a:prstGeom prst="curvedRightArrow">
            <a:avLst>
              <a:gd name="adj1" fmla="val 22760"/>
              <a:gd name="adj2" fmla="val 45073"/>
              <a:gd name="adj3" fmla="val 39572"/>
            </a:avLst>
          </a:prstGeom>
          <a:solidFill>
            <a:srgbClr val="7030A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4765194" y="1973166"/>
            <a:ext cx="167769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Education Outreach Education Training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/>
          <p:nvPr/>
        </p:nvSpPr>
        <p:spPr>
          <a:xfrm rot="10800000">
            <a:off x="5402565" y="1451663"/>
            <a:ext cx="1050512" cy="2108673"/>
          </a:xfrm>
          <a:prstGeom prst="curvedRightArrow">
            <a:avLst>
              <a:gd name="adj1" fmla="val 22760"/>
              <a:gd name="adj2" fmla="val 45073"/>
              <a:gd name="adj3" fmla="val 39572"/>
            </a:avLst>
          </a:prstGeom>
          <a:solidFill>
            <a:srgbClr val="7030A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4415253" y="59091"/>
            <a:ext cx="34435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CloudBank workflow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2"/>
          <p:cNvSpPr txBox="1">
            <a:spLocks noGrp="1"/>
          </p:cNvSpPr>
          <p:nvPr>
            <p:ph type="title"/>
          </p:nvPr>
        </p:nvSpPr>
        <p:spPr>
          <a:xfrm>
            <a:off x="229232" y="199468"/>
            <a:ext cx="11829418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US" sz="3240" b="0"/>
              <a:t>You request cloud resources via a Supplementary document in your NSF proposal</a:t>
            </a:r>
            <a:endParaRPr/>
          </a:p>
        </p:txBody>
      </p:sp>
      <p:sp>
        <p:nvSpPr>
          <p:cNvPr id="219" name="Google Shape;219;p62"/>
          <p:cNvSpPr txBox="1">
            <a:spLocks noGrp="1"/>
          </p:cNvSpPr>
          <p:nvPr>
            <p:ph type="body" idx="1"/>
          </p:nvPr>
        </p:nvSpPr>
        <p:spPr>
          <a:xfrm>
            <a:off x="502760" y="1385822"/>
            <a:ext cx="11186480" cy="532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 i="1"/>
              <a:t>From the current Cyber-Physical Systems Solicitation:</a:t>
            </a:r>
            <a:endParaRPr/>
          </a:p>
          <a:p>
            <a:pPr marL="10160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3200"/>
              <a:t>“If requesting cloud computing resources, include a description of your requests (not to exceed 2 pages) that includes:</a:t>
            </a:r>
            <a:endParaRPr/>
          </a:p>
          <a:p>
            <a:pPr marL="558800" lvl="0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Both"/>
            </a:pPr>
            <a:r>
              <a:rPr lang="en-US" sz="3200">
                <a:solidFill>
                  <a:schemeClr val="dk1"/>
                </a:solidFill>
              </a:rPr>
              <a:t>title of the proposal;</a:t>
            </a:r>
            <a:endParaRPr/>
          </a:p>
          <a:p>
            <a:pPr marL="558800" lvl="0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Both"/>
            </a:pPr>
            <a:r>
              <a:rPr lang="en-US" sz="3200">
                <a:solidFill>
                  <a:schemeClr val="dk1"/>
                </a:solidFill>
              </a:rPr>
              <a:t>the total cost of computing resources, with yearly breakdown;</a:t>
            </a:r>
            <a:endParaRPr/>
          </a:p>
          <a:p>
            <a:pPr marL="558800" lvl="0" indent="-457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Both"/>
            </a:pPr>
            <a:r>
              <a:rPr lang="en-US" sz="3200">
                <a:solidFill>
                  <a:schemeClr val="dk1"/>
                </a:solidFill>
              </a:rPr>
              <a:t>which public cloud providers will be used; and</a:t>
            </a:r>
            <a:endParaRPr/>
          </a:p>
          <a:p>
            <a:pPr marL="558800" lvl="0" indent="-4572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3200"/>
              <a:buAutoNum type="arabicParenBoth"/>
            </a:pPr>
            <a:r>
              <a:rPr lang="en-US" sz="3200">
                <a:solidFill>
                  <a:schemeClr val="dk1"/>
                </a:solidFill>
              </a:rPr>
              <a:t>a technical description and justification of the request, along with how the cost was estimated.”</a:t>
            </a:r>
            <a:endParaRPr/>
          </a:p>
        </p:txBody>
      </p:sp>
      <p:sp>
        <p:nvSpPr>
          <p:cNvPr id="220" name="Google Shape;220;p62"/>
          <p:cNvSpPr txBox="1"/>
          <p:nvPr/>
        </p:nvSpPr>
        <p:spPr>
          <a:xfrm>
            <a:off x="2462606" y="1536149"/>
            <a:ext cx="7871700" cy="3785700"/>
          </a:xfrm>
          <a:prstGeom prst="rect">
            <a:avLst/>
          </a:prstGeom>
          <a:solidFill>
            <a:srgbClr val="54813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That sounds easy, right?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But there are hundreds of offerings across the providers and figuring out what to use for your research can be confusing!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3"/>
          <p:cNvSpPr txBox="1">
            <a:spLocks noGrp="1"/>
          </p:cNvSpPr>
          <p:nvPr>
            <p:ph type="title"/>
          </p:nvPr>
        </p:nvSpPr>
        <p:spPr>
          <a:xfrm>
            <a:off x="181291" y="467703"/>
            <a:ext cx="11829418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US" sz="3200" b="0">
                <a:solidFill>
                  <a:srgbClr val="426E9C"/>
                </a:solidFill>
              </a:rPr>
              <a:t>CloudBank can help you understand the public cloud, with training materials, side-by-side comparisons of provider offerings and educational resources</a:t>
            </a:r>
            <a:endParaRPr sz="3200" b="0">
              <a:solidFill>
                <a:srgbClr val="426E9C"/>
              </a:solidFill>
            </a:endParaRPr>
          </a:p>
        </p:txBody>
      </p:sp>
      <p:pic>
        <p:nvPicPr>
          <p:cNvPr id="226" name="Google Shape;226;p63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043" y="2387135"/>
            <a:ext cx="7016945" cy="356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63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9746" y="1585914"/>
            <a:ext cx="5966778" cy="413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3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1482" y="2558024"/>
            <a:ext cx="5879227" cy="356781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3"/>
          <p:cNvSpPr/>
          <p:nvPr/>
        </p:nvSpPr>
        <p:spPr>
          <a:xfrm>
            <a:off x="1989842" y="619703"/>
            <a:ext cx="8954700" cy="5393700"/>
          </a:xfrm>
          <a:prstGeom prst="rect">
            <a:avLst/>
          </a:prstGeom>
          <a:solidFill>
            <a:srgbClr val="7F6000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still need help, the CloudBank support team can help.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help@cloudbank.org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if we can’t help, there are options: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work with cloud providers on your behalf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Groups like Campus Champions are a great resource</a:t>
            </a: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may have people from providers that work with your campus.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8c971a86c4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5" y="0"/>
            <a:ext cx="1170364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8c971a86c4_1_5"/>
          <p:cNvSpPr/>
          <p:nvPr/>
        </p:nvSpPr>
        <p:spPr>
          <a:xfrm>
            <a:off x="6957558" y="1571275"/>
            <a:ext cx="1912800" cy="1749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g8c971a86c4_1_121"/>
          <p:cNvCxnSpPr/>
          <p:nvPr/>
        </p:nvCxnSpPr>
        <p:spPr>
          <a:xfrm>
            <a:off x="552833" y="2426217"/>
            <a:ext cx="21300" cy="443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1" name="Google Shape;241;g8c971a86c4_1_121"/>
          <p:cNvSpPr txBox="1">
            <a:spLocks noGrp="1"/>
          </p:cNvSpPr>
          <p:nvPr>
            <p:ph type="title"/>
          </p:nvPr>
        </p:nvSpPr>
        <p:spPr>
          <a:xfrm>
            <a:off x="320592" y="105319"/>
            <a:ext cx="11371200" cy="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400" b="0"/>
              <a:t>Research Arc </a:t>
            </a:r>
            <a:endParaRPr sz="6400" b="0"/>
          </a:p>
        </p:txBody>
      </p:sp>
      <p:sp>
        <p:nvSpPr>
          <p:cNvPr id="242" name="Google Shape;242;g8c971a86c4_1_121"/>
          <p:cNvSpPr txBox="1"/>
          <p:nvPr/>
        </p:nvSpPr>
        <p:spPr>
          <a:xfrm>
            <a:off x="187588" y="2766258"/>
            <a:ext cx="1962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8c971a86c4_1_121"/>
          <p:cNvSpPr txBox="1"/>
          <p:nvPr/>
        </p:nvSpPr>
        <p:spPr>
          <a:xfrm>
            <a:off x="22100" y="2013217"/>
            <a:ext cx="25032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Ideas, Questions!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8c971a86c4_1_121"/>
          <p:cNvSpPr txBox="1"/>
          <p:nvPr/>
        </p:nvSpPr>
        <p:spPr>
          <a:xfrm>
            <a:off x="-50666" y="4134445"/>
            <a:ext cx="4901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1700" b="1">
                <a:latin typeface="Courier New"/>
                <a:ea typeface="Courier New"/>
                <a:cs typeface="Courier New"/>
                <a:sym typeface="Courier New"/>
              </a:rPr>
              <a:t>Data Management Plan</a:t>
            </a:r>
            <a:endParaRPr sz="17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g8c971a86c4_1_121"/>
          <p:cNvSpPr txBox="1"/>
          <p:nvPr/>
        </p:nvSpPr>
        <p:spPr>
          <a:xfrm>
            <a:off x="176411" y="3426015"/>
            <a:ext cx="1828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Costing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8c971a86c4_1_121"/>
          <p:cNvSpPr txBox="1"/>
          <p:nvPr/>
        </p:nvSpPr>
        <p:spPr>
          <a:xfrm>
            <a:off x="1238077" y="5224528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8c971a86c4_1_121"/>
          <p:cNvSpPr txBox="1"/>
          <p:nvPr/>
        </p:nvSpPr>
        <p:spPr>
          <a:xfrm>
            <a:off x="4075928" y="5677862"/>
            <a:ext cx="1662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Startup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8c971a86c4_1_121"/>
          <p:cNvSpPr txBox="1"/>
          <p:nvPr/>
        </p:nvSpPr>
        <p:spPr>
          <a:xfrm>
            <a:off x="752847" y="4712178"/>
            <a:ext cx="2076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Onboard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8c971a86c4_1_121"/>
          <p:cNvSpPr txBox="1"/>
          <p:nvPr/>
        </p:nvSpPr>
        <p:spPr>
          <a:xfrm>
            <a:off x="5285400" y="5354700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Role-based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8c971a86c4_1_121"/>
          <p:cNvSpPr txBox="1"/>
          <p:nvPr/>
        </p:nvSpPr>
        <p:spPr>
          <a:xfrm>
            <a:off x="2533584" y="5669817"/>
            <a:ext cx="1149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8c971a86c4_1_121"/>
          <p:cNvSpPr txBox="1"/>
          <p:nvPr/>
        </p:nvSpPr>
        <p:spPr>
          <a:xfrm>
            <a:off x="8259959" y="3797700"/>
            <a:ext cx="1662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/>
              <a:t>Research</a:t>
            </a: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8c971a86c4_1_121"/>
          <p:cNvSpPr txBox="1"/>
          <p:nvPr/>
        </p:nvSpPr>
        <p:spPr>
          <a:xfrm>
            <a:off x="7998726" y="4348098"/>
            <a:ext cx="1413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in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8c971a86c4_1_121"/>
          <p:cNvSpPr txBox="1"/>
          <p:nvPr/>
        </p:nvSpPr>
        <p:spPr>
          <a:xfrm>
            <a:off x="6792976" y="343784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use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(tools, data)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8c971a86c4_1_121"/>
          <p:cNvSpPr txBox="1"/>
          <p:nvPr/>
        </p:nvSpPr>
        <p:spPr>
          <a:xfrm>
            <a:off x="9576267" y="448483"/>
            <a:ext cx="25032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Ideas, Questions!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8c971a86c4_1_121"/>
          <p:cNvSpPr txBox="1"/>
          <p:nvPr/>
        </p:nvSpPr>
        <p:spPr>
          <a:xfrm>
            <a:off x="6889786" y="4972523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Mgmt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8c971a86c4_1_121"/>
          <p:cNvSpPr txBox="1"/>
          <p:nvPr/>
        </p:nvSpPr>
        <p:spPr>
          <a:xfrm>
            <a:off x="7081533" y="2709467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8c971a86c4_1_121"/>
          <p:cNvSpPr txBox="1"/>
          <p:nvPr/>
        </p:nvSpPr>
        <p:spPr>
          <a:xfrm>
            <a:off x="7581533" y="1905167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8c971a86c4_1_121"/>
          <p:cNvSpPr txBox="1"/>
          <p:nvPr/>
        </p:nvSpPr>
        <p:spPr>
          <a:xfrm>
            <a:off x="9774867" y="2622833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8c971a86c4_1_121"/>
          <p:cNvSpPr txBox="1"/>
          <p:nvPr/>
        </p:nvSpPr>
        <p:spPr>
          <a:xfrm>
            <a:off x="9841833" y="1675300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Exit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8c971a86c4_1_121"/>
          <p:cNvSpPr txBox="1"/>
          <p:nvPr/>
        </p:nvSpPr>
        <p:spPr>
          <a:xfrm>
            <a:off x="9687533" y="3361833"/>
            <a:ext cx="21060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Curriculum</a:t>
            </a:r>
            <a:endParaRPr sz="2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g8c971a86c4_1_121"/>
          <p:cNvCxnSpPr/>
          <p:nvPr/>
        </p:nvCxnSpPr>
        <p:spPr>
          <a:xfrm rot="10800000">
            <a:off x="8790660" y="1288534"/>
            <a:ext cx="993300" cy="5457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2" name="Google Shape;262;g8c971a86c4_1_121"/>
          <p:cNvCxnSpPr/>
          <p:nvPr/>
        </p:nvCxnSpPr>
        <p:spPr>
          <a:xfrm>
            <a:off x="622575" y="3200400"/>
            <a:ext cx="38700" cy="389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3" name="Google Shape;263;g8c971a86c4_1_121"/>
          <p:cNvCxnSpPr/>
          <p:nvPr/>
        </p:nvCxnSpPr>
        <p:spPr>
          <a:xfrm>
            <a:off x="885225" y="3939700"/>
            <a:ext cx="87600" cy="3600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g8c971a86c4_1_121"/>
          <p:cNvCxnSpPr/>
          <p:nvPr/>
        </p:nvCxnSpPr>
        <p:spPr>
          <a:xfrm>
            <a:off x="1128400" y="4572000"/>
            <a:ext cx="136500" cy="3117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g8c971a86c4_1_121"/>
          <p:cNvCxnSpPr/>
          <p:nvPr/>
        </p:nvCxnSpPr>
        <p:spPr>
          <a:xfrm>
            <a:off x="1459150" y="5136200"/>
            <a:ext cx="272400" cy="2820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g8c971a86c4_1_121"/>
          <p:cNvCxnSpPr/>
          <p:nvPr/>
        </p:nvCxnSpPr>
        <p:spPr>
          <a:xfrm>
            <a:off x="2012310" y="5632124"/>
            <a:ext cx="597900" cy="3513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g8c971a86c4_1_121"/>
          <p:cNvCxnSpPr>
            <a:stCxn id="268" idx="6"/>
          </p:cNvCxnSpPr>
          <p:nvPr/>
        </p:nvCxnSpPr>
        <p:spPr>
          <a:xfrm rot="10800000" flipH="1">
            <a:off x="5260543" y="5867423"/>
            <a:ext cx="454500" cy="1017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269;g8c971a86c4_1_121"/>
          <p:cNvCxnSpPr/>
          <p:nvPr/>
        </p:nvCxnSpPr>
        <p:spPr>
          <a:xfrm rot="10800000" flipH="1">
            <a:off x="7086600" y="5486400"/>
            <a:ext cx="457200" cy="1524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0" name="Google Shape;270;g8c971a86c4_1_121"/>
          <p:cNvCxnSpPr/>
          <p:nvPr/>
        </p:nvCxnSpPr>
        <p:spPr>
          <a:xfrm rot="10800000" flipH="1">
            <a:off x="8001000" y="4800600"/>
            <a:ext cx="304800" cy="3399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" name="Google Shape;271;g8c971a86c4_1_121"/>
          <p:cNvCxnSpPr/>
          <p:nvPr/>
        </p:nvCxnSpPr>
        <p:spPr>
          <a:xfrm rot="10800000" flipH="1">
            <a:off x="8658491" y="4219309"/>
            <a:ext cx="247200" cy="3048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2" name="Google Shape;272;g8c971a86c4_1_121"/>
          <p:cNvCxnSpPr>
            <a:stCxn id="251" idx="0"/>
          </p:cNvCxnSpPr>
          <p:nvPr/>
        </p:nvCxnSpPr>
        <p:spPr>
          <a:xfrm rot="10800000" flipH="1">
            <a:off x="9091409" y="3661200"/>
            <a:ext cx="918000" cy="1365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3" name="Google Shape;273;g8c971a86c4_1_121"/>
          <p:cNvCxnSpPr>
            <a:stCxn id="251" idx="0"/>
          </p:cNvCxnSpPr>
          <p:nvPr/>
        </p:nvCxnSpPr>
        <p:spPr>
          <a:xfrm rot="10800000">
            <a:off x="8561309" y="3508800"/>
            <a:ext cx="530100" cy="2889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4" name="Google Shape;274;g8c971a86c4_1_121"/>
          <p:cNvCxnSpPr>
            <a:stCxn id="251" idx="0"/>
          </p:cNvCxnSpPr>
          <p:nvPr/>
        </p:nvCxnSpPr>
        <p:spPr>
          <a:xfrm rot="10800000">
            <a:off x="8866709" y="2442000"/>
            <a:ext cx="224700" cy="13557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5" name="Google Shape;275;g8c971a86c4_1_121"/>
          <p:cNvCxnSpPr>
            <a:stCxn id="251" idx="0"/>
          </p:cNvCxnSpPr>
          <p:nvPr/>
        </p:nvCxnSpPr>
        <p:spPr>
          <a:xfrm rot="10800000" flipH="1">
            <a:off x="9091409" y="3051600"/>
            <a:ext cx="1146300" cy="746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6" name="Google Shape;276;g8c971a86c4_1_121"/>
          <p:cNvCxnSpPr>
            <a:stCxn id="251" idx="0"/>
          </p:cNvCxnSpPr>
          <p:nvPr/>
        </p:nvCxnSpPr>
        <p:spPr>
          <a:xfrm rot="10800000" flipH="1">
            <a:off x="9091409" y="2442000"/>
            <a:ext cx="1222800" cy="13557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277;g8c971a86c4_1_121"/>
          <p:cNvCxnSpPr>
            <a:stCxn id="251" idx="0"/>
          </p:cNvCxnSpPr>
          <p:nvPr/>
        </p:nvCxnSpPr>
        <p:spPr>
          <a:xfrm rot="10800000" flipH="1">
            <a:off x="9091409" y="918000"/>
            <a:ext cx="1146300" cy="28797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g8c971a86c4_1_121"/>
          <p:cNvCxnSpPr>
            <a:endCxn id="247" idx="1"/>
          </p:cNvCxnSpPr>
          <p:nvPr/>
        </p:nvCxnSpPr>
        <p:spPr>
          <a:xfrm rot="10800000" flipH="1">
            <a:off x="3457928" y="5972312"/>
            <a:ext cx="618000" cy="14100"/>
          </a:xfrm>
          <a:prstGeom prst="straightConnector1">
            <a:avLst/>
          </a:prstGeom>
          <a:noFill/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279;g8c971a86c4_1_121"/>
          <p:cNvCxnSpPr/>
          <p:nvPr/>
        </p:nvCxnSpPr>
        <p:spPr>
          <a:xfrm rot="10800000">
            <a:off x="8845848" y="1180038"/>
            <a:ext cx="993300" cy="5457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g8c971a86c4_1_121"/>
          <p:cNvCxnSpPr/>
          <p:nvPr/>
        </p:nvCxnSpPr>
        <p:spPr>
          <a:xfrm rot="10800000">
            <a:off x="8866894" y="1062027"/>
            <a:ext cx="993300" cy="5457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81" name="Google Shape;281;g8c971a86c4_1_121"/>
          <p:cNvCxnSpPr/>
          <p:nvPr/>
        </p:nvCxnSpPr>
        <p:spPr>
          <a:xfrm rot="10800000">
            <a:off x="8908158" y="949224"/>
            <a:ext cx="993300" cy="545700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82" name="Google Shape;282;g8c971a86c4_1_121"/>
          <p:cNvSpPr txBox="1"/>
          <p:nvPr/>
        </p:nvSpPr>
        <p:spPr>
          <a:xfrm>
            <a:off x="3103780" y="1892684"/>
            <a:ext cx="4267200" cy="29715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3200" b="1" i="1">
                <a:latin typeface="Calibri"/>
                <a:ea typeface="Calibri"/>
                <a:cs typeface="Calibri"/>
                <a:sym typeface="Calibri"/>
              </a:rPr>
              <a:t>Research Team Roles</a:t>
            </a:r>
            <a:endParaRPr sz="3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Investigator</a:t>
            </a:r>
            <a:endParaRPr sz="2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Cloud </a:t>
            </a:r>
            <a:r>
              <a:rPr lang="en-US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Administrator</a:t>
            </a:r>
            <a:endParaRPr sz="2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Builder</a:t>
            </a:r>
            <a:endParaRPr sz="2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Researcher</a:t>
            </a:r>
            <a:endParaRPr sz="27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g8c971a86c4_1_121"/>
          <p:cNvCxnSpPr/>
          <p:nvPr/>
        </p:nvCxnSpPr>
        <p:spPr>
          <a:xfrm flipH="1">
            <a:off x="2739433" y="1877333"/>
            <a:ext cx="363900" cy="3888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g8c971a86c4_1_121"/>
          <p:cNvCxnSpPr/>
          <p:nvPr/>
        </p:nvCxnSpPr>
        <p:spPr>
          <a:xfrm flipH="1">
            <a:off x="3352467" y="4875300"/>
            <a:ext cx="4041900" cy="10056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c971a86c4_1_76"/>
          <p:cNvSpPr txBox="1">
            <a:spLocks noGrp="1"/>
          </p:cNvSpPr>
          <p:nvPr>
            <p:ph type="body" idx="1"/>
          </p:nvPr>
        </p:nvSpPr>
        <p:spPr>
          <a:xfrm>
            <a:off x="572343" y="1448789"/>
            <a:ext cx="15135900" cy="7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8c971a86c4_1_76"/>
          <p:cNvSpPr txBox="1">
            <a:spLocks noGrp="1"/>
          </p:cNvSpPr>
          <p:nvPr>
            <p:ph type="title"/>
          </p:nvPr>
        </p:nvSpPr>
        <p:spPr>
          <a:xfrm>
            <a:off x="572343" y="285008"/>
            <a:ext cx="15161700" cy="997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g8c971a86c4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8" y="0"/>
            <a:ext cx="1213338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8c971a86c4_1_76"/>
          <p:cNvSpPr txBox="1"/>
          <p:nvPr/>
        </p:nvSpPr>
        <p:spPr>
          <a:xfrm>
            <a:off x="5923500" y="87667"/>
            <a:ext cx="4901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slide courtesy Chelle Gentemann, thanks!</a:t>
            </a:r>
            <a:endParaRPr sz="1900"/>
          </a:p>
        </p:txBody>
      </p:sp>
      <p:sp>
        <p:nvSpPr>
          <p:cNvPr id="293" name="Google Shape;293;g8c971a86c4_1_76"/>
          <p:cNvSpPr/>
          <p:nvPr/>
        </p:nvSpPr>
        <p:spPr>
          <a:xfrm rot="1484946">
            <a:off x="2163162" y="4989305"/>
            <a:ext cx="1706216" cy="13368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8c971a86c4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85" y="315533"/>
            <a:ext cx="7406045" cy="535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8c971a86c4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067" y="93367"/>
            <a:ext cx="2416333" cy="296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8c971a86c4_1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850" y="4309327"/>
            <a:ext cx="1740950" cy="1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8c971a86c4_1_62"/>
          <p:cNvSpPr txBox="1"/>
          <p:nvPr/>
        </p:nvSpPr>
        <p:spPr>
          <a:xfrm rot="1470920">
            <a:off x="4336726" y="435588"/>
            <a:ext cx="956531" cy="73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(India)</a:t>
            </a:r>
            <a:endParaRPr sz="1900"/>
          </a:p>
        </p:txBody>
      </p:sp>
      <p:sp>
        <p:nvSpPr>
          <p:cNvPr id="302" name="Google Shape;302;g8c971a86c4_1_62"/>
          <p:cNvSpPr txBox="1"/>
          <p:nvPr/>
        </p:nvSpPr>
        <p:spPr>
          <a:xfrm rot="-2302579">
            <a:off x="5511514" y="4544812"/>
            <a:ext cx="2225269" cy="7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Atlantic Ocean</a:t>
            </a:r>
            <a:endParaRPr sz="1900"/>
          </a:p>
        </p:txBody>
      </p:sp>
      <p:sp>
        <p:nvSpPr>
          <p:cNvPr id="303" name="Google Shape;303;g8c971a86c4_1_62"/>
          <p:cNvSpPr txBox="1"/>
          <p:nvPr/>
        </p:nvSpPr>
        <p:spPr>
          <a:xfrm rot="463">
            <a:off x="9062172" y="3635417"/>
            <a:ext cx="22251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Pacific Ocean</a:t>
            </a:r>
            <a:endParaRPr sz="1900"/>
          </a:p>
        </p:txBody>
      </p:sp>
      <p:cxnSp>
        <p:nvCxnSpPr>
          <p:cNvPr id="304" name="Google Shape;304;g8c971a86c4_1_62"/>
          <p:cNvCxnSpPr/>
          <p:nvPr/>
        </p:nvCxnSpPr>
        <p:spPr>
          <a:xfrm flipH="1">
            <a:off x="2369400" y="3094200"/>
            <a:ext cx="315300" cy="1217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05" name="Google Shape;305;g8c971a86c4_1_62"/>
          <p:cNvSpPr txBox="1"/>
          <p:nvPr/>
        </p:nvSpPr>
        <p:spPr>
          <a:xfrm>
            <a:off x="7892500" y="4644233"/>
            <a:ext cx="38100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Also nutrients: N, Fe, P, ...</a:t>
            </a:r>
            <a:endParaRPr sz="2100"/>
          </a:p>
        </p:txBody>
      </p:sp>
      <p:pic>
        <p:nvPicPr>
          <p:cNvPr id="306" name="Google Shape;306;g8c971a86c4_1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02476">
            <a:off x="703100" y="3312401"/>
            <a:ext cx="1351199" cy="4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8c971a86c4_1_62"/>
          <p:cNvSpPr/>
          <p:nvPr/>
        </p:nvSpPr>
        <p:spPr>
          <a:xfrm>
            <a:off x="2998792" y="5171833"/>
            <a:ext cx="1771489" cy="589019"/>
          </a:xfrm>
          <a:custGeom>
            <a:avLst/>
            <a:gdLst/>
            <a:ahLst/>
            <a:cxnLst/>
            <a:rect l="l" t="t" r="r" b="b"/>
            <a:pathLst>
              <a:path w="53146" h="17671" extrusionOk="0">
                <a:moveTo>
                  <a:pt x="0" y="16628"/>
                </a:moveTo>
                <a:cubicBezTo>
                  <a:pt x="5706" y="16574"/>
                  <a:pt x="25377" y="19073"/>
                  <a:pt x="34235" y="16302"/>
                </a:cubicBezTo>
                <a:cubicBezTo>
                  <a:pt x="43093" y="13531"/>
                  <a:pt x="49994" y="2717"/>
                  <a:pt x="53146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971a86c4_1_109"/>
          <p:cNvSpPr txBox="1"/>
          <p:nvPr/>
        </p:nvSpPr>
        <p:spPr>
          <a:xfrm>
            <a:off x="600925" y="97323"/>
            <a:ext cx="11125200" cy="55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‘Small team’ narrative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Computers: Boxes → a meta-programmable resource pool (‘cloud’)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This implies a learning path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Access… Portal to CLI to API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Build… 10% solution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Scale… AMI to K8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Security… 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Services... 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How to collaborate…</a:t>
            </a:r>
            <a:endParaRPr sz="23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Manage cost...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Convinced? Throw the switch! (and take notes)</a:t>
            </a:r>
            <a:endParaRPr sz="2300"/>
          </a:p>
        </p:txBody>
      </p:sp>
      <p:pic>
        <p:nvPicPr>
          <p:cNvPr id="313" name="Google Shape;313;g8c971a86c4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000" y="1738375"/>
            <a:ext cx="4875650" cy="32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971a86c4_1_115"/>
          <p:cNvSpPr txBox="1"/>
          <p:nvPr/>
        </p:nvSpPr>
        <p:spPr>
          <a:xfrm>
            <a:off x="1542404" y="138600"/>
            <a:ext cx="9339900" cy="54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Scientists resourceful                     new datasets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                            ...caught out when it comes to analysis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computer scientists, information technologists invited in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...uh oh… a dearth of computer scientists and RSEs?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Beyond the research team: Science infrastructure on the cloud </a:t>
            </a:r>
            <a:endParaRPr sz="2400"/>
          </a:p>
        </p:txBody>
      </p:sp>
      <p:pic>
        <p:nvPicPr>
          <p:cNvPr id="319" name="Google Shape;319;g8c971a86c4_1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333" y="4635933"/>
            <a:ext cx="5831333" cy="1438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8c971a86c4_1_115"/>
          <p:cNvCxnSpPr/>
          <p:nvPr/>
        </p:nvCxnSpPr>
        <p:spPr>
          <a:xfrm rot="10800000" flipH="1">
            <a:off x="5711825" y="3967175"/>
            <a:ext cx="4304400" cy="178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g8c971a86c4_1_115"/>
          <p:cNvCxnSpPr/>
          <p:nvPr/>
        </p:nvCxnSpPr>
        <p:spPr>
          <a:xfrm>
            <a:off x="5717768" y="4151413"/>
            <a:ext cx="4304400" cy="178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8c971a86c4_1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25" y="1500049"/>
            <a:ext cx="10602576" cy="44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8c971a86c4_1_248"/>
          <p:cNvSpPr txBox="1"/>
          <p:nvPr/>
        </p:nvSpPr>
        <p:spPr>
          <a:xfrm>
            <a:off x="5265876" y="1772927"/>
            <a:ext cx="6202200" cy="17928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4292E"/>
                </a:solidFill>
                <a:highlight>
                  <a:srgbClr val="FFFFFF"/>
                </a:highlight>
              </a:rPr>
              <a:t>PREDICTD is most readily available on Amazon Web Services as part of an Amazon Machine Image (AMI) called PREDICTD (ami-e7b5439f).</a:t>
            </a:r>
            <a:endParaRPr sz="2700"/>
          </a:p>
        </p:txBody>
      </p:sp>
      <p:sp>
        <p:nvSpPr>
          <p:cNvPr id="328" name="Google Shape;328;g8c971a86c4_1_248"/>
          <p:cNvSpPr txBox="1"/>
          <p:nvPr/>
        </p:nvSpPr>
        <p:spPr>
          <a:xfrm>
            <a:off x="1784971" y="413450"/>
            <a:ext cx="74649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Machine Images</a:t>
            </a:r>
            <a:endParaRPr sz="4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391543" y="961956"/>
            <a:ext cx="11352000" cy="443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UC San Diego/SDSC: </a:t>
            </a:r>
            <a:r>
              <a:rPr lang="en-US" sz="2400"/>
              <a:t>Mike Norman (PI), Vince Kellen (Co-PI), </a:t>
            </a:r>
            <a:r>
              <a:rPr lang="en-US" sz="2400">
                <a:highlight>
                  <a:srgbClr val="00FF00"/>
                </a:highlight>
              </a:rPr>
              <a:t>Shava Smallen </a:t>
            </a:r>
            <a:r>
              <a:rPr lang="en-US" sz="2400"/>
              <a:t>(Co-PI), Brian DeMeulle, Declan Fleming, Paul Hoover, Kate Kaya, Nick Marangella, Sonia Nayak, Amin Qazi, Jessica Respicio, Shawn Strande, Mary Thomas, Nicole Wolter, Choonhan Youn, Frank Wuerthwein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University of Washington: </a:t>
            </a:r>
            <a:r>
              <a:rPr lang="en-US" sz="2400"/>
              <a:t>Ed Lazowska (Co-PI), </a:t>
            </a:r>
            <a:r>
              <a:rPr lang="en-US" sz="2400">
                <a:highlight>
                  <a:srgbClr val="00FF00"/>
                </a:highlight>
              </a:rPr>
              <a:t>Rob Fatland,</a:t>
            </a:r>
            <a:r>
              <a:rPr lang="en-US" sz="2400"/>
              <a:t> Sarah Stone, Amanda Tan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UC Berkeley: </a:t>
            </a:r>
            <a:r>
              <a:rPr lang="en-US" sz="2400"/>
              <a:t>David Culler (Co-PI), James Percy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Strategic Blue: </a:t>
            </a:r>
            <a:r>
              <a:rPr lang="en-US" sz="2400"/>
              <a:t>James Mitchell, Jon Bryant, Frank Contrepois, Steve Old, Emma Sampayo, Hitesh Shah, James Smith 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External Advisory Board:</a:t>
            </a:r>
            <a:r>
              <a:rPr lang="en-US" sz="2400">
                <a:solidFill>
                  <a:schemeClr val="dk1"/>
                </a:solidFill>
              </a:rPr>
              <a:t> Dana Brunson (Chair), Maytal Dahan, Dennis Gannon, Tracy Camp, Tracy Futhey, Michael Franklin, Jason Liu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426E9C"/>
                </a:solidFill>
              </a:rPr>
              <a:t>Cloud providers</a:t>
            </a:r>
            <a:r>
              <a:rPr lang="en-US" sz="2400"/>
              <a:t>: AWS, GCP, Azure.  IBM coming early 2021.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A96"/>
              </a:buClr>
              <a:buSzPts val="2400"/>
              <a:buChar char="•"/>
            </a:pPr>
            <a:r>
              <a:rPr lang="en-US" sz="2400">
                <a:solidFill>
                  <a:srgbClr val="006A96"/>
                </a:solidFill>
              </a:rPr>
              <a:t>National Science Foundation: </a:t>
            </a:r>
            <a:r>
              <a:rPr lang="en-US" sz="2400"/>
              <a:t>Deep Medhi</a:t>
            </a:r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3712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b="0"/>
              <a:t>CloudBank project team</a:t>
            </a:r>
            <a:endParaRPr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g8c971a86c4_1_254"/>
          <p:cNvGrpSpPr/>
          <p:nvPr/>
        </p:nvGrpSpPr>
        <p:grpSpPr>
          <a:xfrm>
            <a:off x="7351447" y="4887174"/>
            <a:ext cx="1155971" cy="1046294"/>
            <a:chOff x="6604700" y="3179485"/>
            <a:chExt cx="867000" cy="784740"/>
          </a:xfrm>
        </p:grpSpPr>
        <p:sp>
          <p:nvSpPr>
            <p:cNvPr id="334" name="Google Shape;334;g8c971a86c4_1_254"/>
            <p:cNvSpPr txBox="1"/>
            <p:nvPr/>
          </p:nvSpPr>
          <p:spPr>
            <a:xfrm>
              <a:off x="6604700" y="3594625"/>
              <a:ext cx="8670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zombies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35" name="Google Shape;335;g8c971a86c4_1_2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57110" y="3179485"/>
              <a:ext cx="362175" cy="538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g8c971a86c4_1_254"/>
          <p:cNvSpPr txBox="1"/>
          <p:nvPr/>
        </p:nvSpPr>
        <p:spPr>
          <a:xfrm>
            <a:off x="5071300" y="5127350"/>
            <a:ext cx="17796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credits (non-sus)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Google Shape;337;g8c971a86c4_1_254"/>
          <p:cNvSpPr txBox="1"/>
          <p:nvPr/>
        </p:nvSpPr>
        <p:spPr>
          <a:xfrm>
            <a:off x="7504567" y="3255508"/>
            <a:ext cx="20532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cost 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(GPU etc)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g8c971a86c4_1_254"/>
          <p:cNvSpPr txBox="1"/>
          <p:nvPr/>
        </p:nvSpPr>
        <p:spPr>
          <a:xfrm>
            <a:off x="1661133" y="3087050"/>
            <a:ext cx="17796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trust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39" name="Google Shape;339;g8c971a86c4_1_254"/>
          <p:cNvGrpSpPr/>
          <p:nvPr/>
        </p:nvGrpSpPr>
        <p:grpSpPr>
          <a:xfrm>
            <a:off x="3168990" y="2539348"/>
            <a:ext cx="1779556" cy="938455"/>
            <a:chOff x="7308250" y="1551125"/>
            <a:chExt cx="1334700" cy="703859"/>
          </a:xfrm>
        </p:grpSpPr>
        <p:sp>
          <p:nvSpPr>
            <p:cNvPr id="340" name="Google Shape;340;g8c971a86c4_1_254"/>
            <p:cNvSpPr txBox="1"/>
            <p:nvPr/>
          </p:nvSpPr>
          <p:spPr>
            <a:xfrm>
              <a:off x="7308250" y="1551125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complexity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TTL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41" name="Google Shape;341;g8c971a86c4_1_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3754" y="1862859"/>
              <a:ext cx="386300" cy="39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g8c971a86c4_1_254"/>
          <p:cNvSpPr txBox="1"/>
          <p:nvPr/>
        </p:nvSpPr>
        <p:spPr>
          <a:xfrm>
            <a:off x="397733" y="4887267"/>
            <a:ext cx="17796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security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3" name="Google Shape;343;g8c971a86c4_1_254"/>
          <p:cNvSpPr txBox="1"/>
          <p:nvPr/>
        </p:nvSpPr>
        <p:spPr>
          <a:xfrm>
            <a:off x="551933" y="4047200"/>
            <a:ext cx="14712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Comic Sans MS"/>
                <a:ea typeface="Comic Sans MS"/>
                <a:cs typeface="Comic Sans MS"/>
                <a:sym typeface="Comic Sans MS"/>
              </a:rPr>
              <a:t>contracts</a:t>
            </a:r>
            <a:endParaRPr sz="19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44" name="Google Shape;344;g8c971a86c4_1_254"/>
          <p:cNvGrpSpPr/>
          <p:nvPr/>
        </p:nvGrpSpPr>
        <p:grpSpPr>
          <a:xfrm>
            <a:off x="639478" y="1996845"/>
            <a:ext cx="1779556" cy="801980"/>
            <a:chOff x="673025" y="2644975"/>
            <a:chExt cx="1334700" cy="601500"/>
          </a:xfrm>
        </p:grpSpPr>
        <p:sp>
          <p:nvSpPr>
            <p:cNvPr id="345" name="Google Shape;345;g8c971a86c4_1_254"/>
            <p:cNvSpPr txBox="1"/>
            <p:nvPr/>
          </p:nvSpPr>
          <p:spPr>
            <a:xfrm>
              <a:off x="673025" y="2644975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$torage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6" name="Google Shape;346;g8c971a86c4_1_254"/>
            <p:cNvSpPr/>
            <p:nvPr/>
          </p:nvSpPr>
          <p:spPr>
            <a:xfrm>
              <a:off x="837775" y="2995675"/>
              <a:ext cx="603900" cy="2508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g8c971a86c4_1_254"/>
          <p:cNvGrpSpPr/>
          <p:nvPr/>
        </p:nvGrpSpPr>
        <p:grpSpPr>
          <a:xfrm>
            <a:off x="6196916" y="2987339"/>
            <a:ext cx="1779556" cy="1260435"/>
            <a:chOff x="3506150" y="3837150"/>
            <a:chExt cx="1334700" cy="945350"/>
          </a:xfrm>
        </p:grpSpPr>
        <p:sp>
          <p:nvSpPr>
            <p:cNvPr id="348" name="Google Shape;348;g8c971a86c4_1_254"/>
            <p:cNvSpPr txBox="1"/>
            <p:nvPr/>
          </p:nvSpPr>
          <p:spPr>
            <a:xfrm>
              <a:off x="3506150" y="4431800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desert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49" name="Google Shape;349;g8c971a86c4_1_2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6150" y="3837150"/>
              <a:ext cx="709964" cy="731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g8c971a86c4_1_254"/>
          <p:cNvGrpSpPr/>
          <p:nvPr/>
        </p:nvGrpSpPr>
        <p:grpSpPr>
          <a:xfrm>
            <a:off x="10263407" y="2196583"/>
            <a:ext cx="897978" cy="724316"/>
            <a:chOff x="6788350" y="2497300"/>
            <a:chExt cx="673500" cy="543251"/>
          </a:xfrm>
        </p:grpSpPr>
        <p:sp>
          <p:nvSpPr>
            <p:cNvPr id="351" name="Google Shape;351;g8c971a86c4_1_254"/>
            <p:cNvSpPr txBox="1"/>
            <p:nvPr/>
          </p:nvSpPr>
          <p:spPr>
            <a:xfrm>
              <a:off x="6788350" y="2497300"/>
              <a:ext cx="6735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HPC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52" name="Google Shape;352;g8c971a86c4_1_2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98086" y="2792451"/>
              <a:ext cx="549154" cy="248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g8c971a86c4_1_254"/>
          <p:cNvGrpSpPr/>
          <p:nvPr/>
        </p:nvGrpSpPr>
        <p:grpSpPr>
          <a:xfrm>
            <a:off x="9973385" y="3477742"/>
            <a:ext cx="1779556" cy="962760"/>
            <a:chOff x="4440800" y="3748550"/>
            <a:chExt cx="1334700" cy="722088"/>
          </a:xfrm>
        </p:grpSpPr>
        <p:sp>
          <p:nvSpPr>
            <p:cNvPr id="354" name="Google Shape;354;g8c971a86c4_1_254"/>
            <p:cNvSpPr txBox="1"/>
            <p:nvPr/>
          </p:nvSpPr>
          <p:spPr>
            <a:xfrm>
              <a:off x="4440800" y="3748550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breakeven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55" name="Google Shape;355;g8c971a86c4_1_2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5949" y="4074088"/>
              <a:ext cx="603925" cy="39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" name="Google Shape;356;g8c971a86c4_1_254"/>
          <p:cNvGrpSpPr/>
          <p:nvPr/>
        </p:nvGrpSpPr>
        <p:grpSpPr>
          <a:xfrm>
            <a:off x="8039821" y="1738177"/>
            <a:ext cx="1779556" cy="760381"/>
            <a:chOff x="4383650" y="1684675"/>
            <a:chExt cx="1334700" cy="570300"/>
          </a:xfrm>
        </p:grpSpPr>
        <p:sp>
          <p:nvSpPr>
            <p:cNvPr id="357" name="Google Shape;357;g8c971a86c4_1_254"/>
            <p:cNvSpPr txBox="1"/>
            <p:nvPr/>
          </p:nvSpPr>
          <p:spPr>
            <a:xfrm>
              <a:off x="4383650" y="1684675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turnkey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...or not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58" name="Google Shape;358;g8c971a86c4_1_2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88625" y="1973114"/>
              <a:ext cx="673500" cy="2818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g8c971a86c4_1_254"/>
          <p:cNvGrpSpPr/>
          <p:nvPr/>
        </p:nvGrpSpPr>
        <p:grpSpPr>
          <a:xfrm>
            <a:off x="2367497" y="4552010"/>
            <a:ext cx="2053149" cy="1511437"/>
            <a:chOff x="2080475" y="3947506"/>
            <a:chExt cx="1539900" cy="1133606"/>
          </a:xfrm>
        </p:grpSpPr>
        <p:pic>
          <p:nvPicPr>
            <p:cNvPr id="360" name="Google Shape;360;g8c971a86c4_1_25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67774" y="4479612"/>
              <a:ext cx="565308" cy="60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g8c971a86c4_1_254"/>
            <p:cNvSpPr txBox="1"/>
            <p:nvPr/>
          </p:nvSpPr>
          <p:spPr>
            <a:xfrm>
              <a:off x="2080475" y="3947506"/>
              <a:ext cx="15399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open/repro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>
                  <a:latin typeface="Comic Sans MS"/>
                  <a:ea typeface="Comic Sans MS"/>
                  <a:cs typeface="Comic Sans MS"/>
                  <a:sym typeface="Comic Sans MS"/>
                </a:rPr>
                <a:t>git jupyter binder</a:t>
              </a:r>
              <a:endParaRPr sz="13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62" name="Google Shape;362;g8c971a86c4_1_254"/>
          <p:cNvGrpSpPr/>
          <p:nvPr/>
        </p:nvGrpSpPr>
        <p:grpSpPr>
          <a:xfrm>
            <a:off x="5630000" y="2115322"/>
            <a:ext cx="1965710" cy="565071"/>
            <a:chOff x="4222606" y="1967541"/>
            <a:chExt cx="1474319" cy="423814"/>
          </a:xfrm>
        </p:grpSpPr>
        <p:sp>
          <p:nvSpPr>
            <p:cNvPr id="363" name="Google Shape;363;g8c971a86c4_1_254"/>
            <p:cNvSpPr txBox="1"/>
            <p:nvPr/>
          </p:nvSpPr>
          <p:spPr>
            <a:xfrm>
              <a:off x="4362225" y="1968700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iteration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64" name="Google Shape;364;g8c971a86c4_1_2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22606" y="1971005"/>
              <a:ext cx="215678" cy="42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g8c971a86c4_1_2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5208010" y="1967541"/>
              <a:ext cx="215678" cy="420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g8c971a86c4_1_254"/>
          <p:cNvGrpSpPr/>
          <p:nvPr/>
        </p:nvGrpSpPr>
        <p:grpSpPr>
          <a:xfrm>
            <a:off x="9485705" y="4867132"/>
            <a:ext cx="1779556" cy="1166561"/>
            <a:chOff x="7114457" y="4031449"/>
            <a:chExt cx="1334700" cy="874943"/>
          </a:xfrm>
        </p:grpSpPr>
        <p:sp>
          <p:nvSpPr>
            <p:cNvPr id="367" name="Google Shape;367;g8c971a86c4_1_254"/>
            <p:cNvSpPr txBox="1"/>
            <p:nvPr/>
          </p:nvSpPr>
          <p:spPr>
            <a:xfrm>
              <a:off x="7114457" y="4031449"/>
              <a:ext cx="1334700" cy="3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latin typeface="Comic Sans MS"/>
                  <a:ea typeface="Comic Sans MS"/>
                  <a:cs typeface="Comic Sans MS"/>
                  <a:sym typeface="Comic Sans MS"/>
                </a:rPr>
                <a:t>MATLAB</a:t>
              </a:r>
              <a:endParaRPr sz="1900" b="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368" name="Google Shape;368;g8c971a86c4_1_25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22850" y="4352922"/>
              <a:ext cx="673500" cy="55347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Google Shape;369;g8c971a86c4_1_2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08999" y="4047199"/>
            <a:ext cx="1406567" cy="56634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8c971a86c4_1_254"/>
          <p:cNvSpPr txBox="1"/>
          <p:nvPr/>
        </p:nvSpPr>
        <p:spPr>
          <a:xfrm>
            <a:off x="3281733" y="462833"/>
            <a:ext cx="55116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Sub-topics of Navigating Cloud-based Research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c971a86c4_1_297"/>
          <p:cNvSpPr txBox="1">
            <a:spLocks noGrp="1"/>
          </p:cNvSpPr>
          <p:nvPr>
            <p:ph type="body" idx="1"/>
          </p:nvPr>
        </p:nvSpPr>
        <p:spPr>
          <a:xfrm>
            <a:off x="3466850" y="2506075"/>
            <a:ext cx="5428800" cy="23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09600" lvl="0" indent="-539750" algn="l" rtl="0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sz="3700"/>
              <a:t>Keys</a:t>
            </a:r>
            <a:endParaRPr sz="3700"/>
          </a:p>
          <a:p>
            <a:pPr marL="609600" lvl="0" indent="-539750" algn="l" rtl="0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sz="3700"/>
              <a:t>Falling Over</a:t>
            </a:r>
            <a:endParaRPr sz="3700"/>
          </a:p>
          <a:p>
            <a:pPr marL="609600" lvl="0" indent="-539750" algn="l" rtl="0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sz="3700"/>
              <a:t>Zombies</a:t>
            </a:r>
            <a:endParaRPr sz="3700"/>
          </a:p>
          <a:p>
            <a:pPr marL="609600" lvl="0" indent="-539750" algn="l" rtl="0">
              <a:spcBef>
                <a:spcPts val="0"/>
              </a:spcBef>
              <a:spcAft>
                <a:spcPts val="0"/>
              </a:spcAft>
              <a:buSzPts val="3700"/>
              <a:buChar char="•"/>
            </a:pPr>
            <a:r>
              <a:rPr lang="en-US" sz="3700"/>
              <a:t>Load</a:t>
            </a:r>
            <a:endParaRPr sz="3700"/>
          </a:p>
        </p:txBody>
      </p:sp>
      <p:sp>
        <p:nvSpPr>
          <p:cNvPr id="376" name="Google Shape;376;g8c971a86c4_1_297"/>
          <p:cNvSpPr txBox="1">
            <a:spLocks noGrp="1"/>
          </p:cNvSpPr>
          <p:nvPr>
            <p:ph type="title"/>
          </p:nvPr>
        </p:nvSpPr>
        <p:spPr>
          <a:xfrm>
            <a:off x="2853928" y="1726350"/>
            <a:ext cx="6502800" cy="74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/>
              <a:t>Failure Modes</a:t>
            </a:r>
            <a:endParaRPr sz="5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pic>
        <p:nvPicPr>
          <p:cNvPr id="377" name="Google Shape;377;g8c971a86c4_1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13" y="257474"/>
            <a:ext cx="3906300" cy="96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c971a86c4_1_317"/>
          <p:cNvSpPr txBox="1"/>
          <p:nvPr/>
        </p:nvSpPr>
        <p:spPr>
          <a:xfrm>
            <a:off x="508333" y="1094867"/>
            <a:ext cx="8154000" cy="5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Bespoke and thematic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Always listen, always message costs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Research computing phase transition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Points of impact (why we’re excited)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big data projects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on-demand clusters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aaS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bring compute to data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300"/>
              <a:buChar char="-"/>
            </a:pPr>
            <a:r>
              <a:rPr lang="en-US" sz="2300">
                <a:solidFill>
                  <a:srgbClr val="222222"/>
                </a:solidFill>
                <a:highlight>
                  <a:schemeClr val="lt1"/>
                </a:highlight>
              </a:rPr>
              <a:t>democratizing science </a:t>
            </a:r>
            <a:endParaRPr sz="23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383" name="Google Shape;383;g8c971a86c4_1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225568" y="637218"/>
            <a:ext cx="3413375" cy="22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8c971a86c4_1_3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675" y="929375"/>
            <a:ext cx="3135151" cy="40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8c971a86c4_1_317"/>
          <p:cNvSpPr txBox="1"/>
          <p:nvPr/>
        </p:nvSpPr>
        <p:spPr>
          <a:xfrm>
            <a:off x="3187800" y="230600"/>
            <a:ext cx="58164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Cloud Training Takeaways</a:t>
            </a:r>
            <a:endParaRPr sz="3700"/>
          </a:p>
        </p:txBody>
      </p:sp>
      <p:pic>
        <p:nvPicPr>
          <p:cNvPr id="386" name="Google Shape;386;g8c971a86c4_1_3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3825" y="3471626"/>
            <a:ext cx="3495475" cy="26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cf0285024_0_0"/>
          <p:cNvSpPr txBox="1">
            <a:spLocks noGrp="1"/>
          </p:cNvSpPr>
          <p:nvPr>
            <p:ph type="title"/>
          </p:nvPr>
        </p:nvSpPr>
        <p:spPr>
          <a:xfrm>
            <a:off x="304800" y="90801"/>
            <a:ext cx="105156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None/>
            </a:pPr>
            <a:r>
              <a:rPr lang="en-US" sz="3600" b="0">
                <a:solidFill>
                  <a:srgbClr val="006A96"/>
                </a:solidFill>
              </a:rPr>
              <a:t>CloudBank User Portal</a:t>
            </a:r>
            <a:endParaRPr/>
          </a:p>
        </p:txBody>
      </p:sp>
      <p:pic>
        <p:nvPicPr>
          <p:cNvPr id="392" name="Google Shape;392;g8cf0285024_0_0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8054" y="2797837"/>
            <a:ext cx="25908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8cf0285024_0_0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7263" y="1880492"/>
            <a:ext cx="2392385" cy="72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8cf0285024_0_0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7182" y="892588"/>
            <a:ext cx="2590802" cy="64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8cf0285024_0_0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8292" y="3597686"/>
            <a:ext cx="1390324" cy="139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8cf0285024_0_0" descr="A screenshot of a social media pos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443" y="1121188"/>
            <a:ext cx="9255654" cy="454020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8cf0285024_0_0"/>
          <p:cNvSpPr txBox="1"/>
          <p:nvPr/>
        </p:nvSpPr>
        <p:spPr>
          <a:xfrm>
            <a:off x="9486325" y="4860100"/>
            <a:ext cx="239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Datahubs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Helvetica Neue"/>
                <a:ea typeface="Helvetica Neue"/>
                <a:cs typeface="Helvetica Neue"/>
                <a:sym typeface="Helvetica Neue"/>
              </a:rPr>
              <a:t>(UC Berkeley)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8cf0285024_0_5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93" y="0"/>
            <a:ext cx="1195501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cf0285024_0_1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endParaRPr/>
          </a:p>
        </p:txBody>
      </p:sp>
      <p:sp>
        <p:nvSpPr>
          <p:cNvPr id="408" name="Google Shape;408;g8cf0285024_0_1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09" name="Google Shape;409;g8cf0285024_0_155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46" y="0"/>
            <a:ext cx="1089670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cf0285024_0_1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endParaRPr/>
          </a:p>
        </p:txBody>
      </p:sp>
      <p:sp>
        <p:nvSpPr>
          <p:cNvPr id="415" name="Google Shape;415;g8cf0285024_0_1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16" name="Google Shape;416;g8cf0285024_0_161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46" y="0"/>
            <a:ext cx="1089670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cf0285024_0_1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</a:pPr>
            <a:endParaRPr/>
          </a:p>
        </p:txBody>
      </p:sp>
      <p:sp>
        <p:nvSpPr>
          <p:cNvPr id="422" name="Google Shape;422;g8cf0285024_0_1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23" name="Google Shape;423;g8cf0285024_0_16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46" y="0"/>
            <a:ext cx="1089670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8cf0285024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01" y="10250"/>
            <a:ext cx="1136192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8cf0285024_0_290"/>
          <p:cNvSpPr/>
          <p:nvPr/>
        </p:nvSpPr>
        <p:spPr>
          <a:xfrm>
            <a:off x="6294375" y="2242050"/>
            <a:ext cx="3761700" cy="1698000"/>
          </a:xfrm>
          <a:prstGeom prst="wedgeRectCallout">
            <a:avLst>
              <a:gd name="adj1" fmla="val -23184"/>
              <a:gd name="adj2" fmla="val 79884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Spend checked hourly but depends on frequency of billing data from each Cloud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Email notifications sent at first 1%, each 10% balance spend, and daily once 20% remains.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8cf0285024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75" y="0"/>
            <a:ext cx="9442188" cy="69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8cf0285024_0_299"/>
          <p:cNvSpPr/>
          <p:nvPr/>
        </p:nvSpPr>
        <p:spPr>
          <a:xfrm>
            <a:off x="112300" y="2769575"/>
            <a:ext cx="2173800" cy="1698000"/>
          </a:xfrm>
          <a:prstGeom prst="wedgeRectCallout">
            <a:avLst>
              <a:gd name="adj1" fmla="val 60866"/>
              <a:gd name="adj2" fmla="val 67476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Cloud offerings evolve rapidly, and you can try different providers after your award.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36" name="Google Shape;436;g8cf0285024_0_299"/>
          <p:cNvSpPr/>
          <p:nvPr/>
        </p:nvSpPr>
        <p:spPr>
          <a:xfrm>
            <a:off x="8969075" y="4220300"/>
            <a:ext cx="2173800" cy="689400"/>
          </a:xfrm>
          <a:prstGeom prst="wedgeRectCallout">
            <a:avLst>
              <a:gd name="adj1" fmla="val 6077"/>
              <a:gd name="adj2" fmla="val 95816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Can spend award  in multiple clouds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37" name="Google Shape;437;g8cf0285024_0_299"/>
          <p:cNvSpPr/>
          <p:nvPr/>
        </p:nvSpPr>
        <p:spPr>
          <a:xfrm>
            <a:off x="112300" y="5555650"/>
            <a:ext cx="2173800" cy="1052100"/>
          </a:xfrm>
          <a:prstGeom prst="wedgeRectCallout">
            <a:avLst>
              <a:gd name="adj1" fmla="val 63898"/>
              <a:gd name="adj2" fmla="val 15225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Click on any linked billing account to manage access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234538" y="849313"/>
            <a:ext cx="11722924" cy="44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800"/>
              <a:t>5-year </a:t>
            </a:r>
            <a:r>
              <a:rPr lang="en-US" sz="2800" b="1"/>
              <a:t>pilot </a:t>
            </a:r>
            <a:r>
              <a:rPr lang="en-US" sz="2800"/>
              <a:t>project, funded by via a $5M NSF Cooperative Agreement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800"/>
              <a:t>Goal: Make it </a:t>
            </a:r>
            <a:r>
              <a:rPr lang="en-US" sz="2800" i="1">
                <a:solidFill>
                  <a:srgbClr val="426E9C"/>
                </a:solidFill>
              </a:rPr>
              <a:t>easier for </a:t>
            </a:r>
            <a:r>
              <a:rPr lang="en-US" sz="2800" b="1" i="1">
                <a:solidFill>
                  <a:srgbClr val="426E9C"/>
                </a:solidFill>
              </a:rPr>
              <a:t>CISE</a:t>
            </a:r>
            <a:r>
              <a:rPr lang="en-US" sz="2800" i="1">
                <a:solidFill>
                  <a:srgbClr val="426E9C"/>
                </a:solidFill>
              </a:rPr>
              <a:t> researchers and educators </a:t>
            </a:r>
            <a:r>
              <a:rPr lang="en-US" sz="2800"/>
              <a:t>to use the public cloud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2400"/>
              <a:buNone/>
            </a:pPr>
            <a:endParaRPr sz="2800"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34538" y="92673"/>
            <a:ext cx="5562600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b="0"/>
              <a:t>CloudBank 101</a:t>
            </a:r>
            <a:endParaRPr/>
          </a:p>
        </p:txBody>
      </p:sp>
      <p:pic>
        <p:nvPicPr>
          <p:cNvPr id="87" name="Google Shape;87;p9" descr="Image result for user portal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339" y="2708598"/>
            <a:ext cx="2552717" cy="255271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/>
          <p:nvPr/>
        </p:nvSpPr>
        <p:spPr>
          <a:xfrm>
            <a:off x="1254593" y="5344058"/>
            <a:ext cx="2240271" cy="45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 Portal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UCSD/SDSC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8586788" y="5368040"/>
            <a:ext cx="2892640" cy="35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Financial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UCSD/ITS &amp; Strategic Blue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9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8530" y="2630280"/>
            <a:ext cx="2552718" cy="255271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/>
        </p:nvSpPr>
        <p:spPr>
          <a:xfrm>
            <a:off x="4596380" y="5348661"/>
            <a:ext cx="2637017" cy="454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Education &amp; Training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UW &amp; UCB</a:t>
            </a:r>
            <a:endParaRPr sz="20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9" descr="Image result for dollar sign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5935" y="2504040"/>
            <a:ext cx="2552717" cy="255271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9"/>
          <p:cNvSpPr txBox="1"/>
          <p:nvPr/>
        </p:nvSpPr>
        <p:spPr>
          <a:xfrm>
            <a:off x="2523150" y="1831468"/>
            <a:ext cx="6935170" cy="73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project is organized into 3 main efforts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g8cf0285024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0"/>
            <a:ext cx="1171721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8cf0285024_0_308"/>
          <p:cNvSpPr/>
          <p:nvPr/>
        </p:nvSpPr>
        <p:spPr>
          <a:xfrm>
            <a:off x="5984625" y="2983875"/>
            <a:ext cx="3049800" cy="689400"/>
          </a:xfrm>
          <a:prstGeom prst="wedgeRectCallout">
            <a:avLst>
              <a:gd name="adj1" fmla="val 6077"/>
              <a:gd name="adj2" fmla="val 95816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</a:rPr>
              <a:t>Login to cloud consoles using your institute credentials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444" name="Google Shape;444;g8cf0285024_0_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530" y="0"/>
            <a:ext cx="1007694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8cf0285024_0_3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099" y="0"/>
            <a:ext cx="1129580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8cf0285024_0_3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93" y="0"/>
            <a:ext cx="109488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8cf0285024_0_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561" y="289560"/>
            <a:ext cx="6879292" cy="481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8cf0285024_0_222"/>
          <p:cNvSpPr/>
          <p:nvPr/>
        </p:nvSpPr>
        <p:spPr>
          <a:xfrm>
            <a:off x="838200" y="1082040"/>
            <a:ext cx="1603200" cy="1402200"/>
          </a:xfrm>
          <a:prstGeom prst="wedgeRectCallout">
            <a:avLst>
              <a:gd name="adj1" fmla="val 78957"/>
              <a:gd name="adj2" fmla="val -8152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Monthly spend-to-date by resource type (VM, RDS, etc.)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8cf0285024_0_222"/>
          <p:cNvSpPr/>
          <p:nvPr/>
        </p:nvSpPr>
        <p:spPr>
          <a:xfrm>
            <a:off x="853440" y="3520440"/>
            <a:ext cx="1603200" cy="701100"/>
          </a:xfrm>
          <a:prstGeom prst="wedgeRectCallout">
            <a:avLst>
              <a:gd name="adj1" fmla="val 54240"/>
              <a:gd name="adj2" fmla="val 89674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Unusual spikes in cost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8cf0285024_0_222"/>
          <p:cNvSpPr/>
          <p:nvPr/>
        </p:nvSpPr>
        <p:spPr>
          <a:xfrm>
            <a:off x="5140367" y="2049780"/>
            <a:ext cx="1603200" cy="1402200"/>
          </a:xfrm>
          <a:prstGeom prst="wedgeRectCallout">
            <a:avLst>
              <a:gd name="adj1" fmla="val -58887"/>
              <a:gd name="adj2" fmla="val 744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Identifies when reserved instances will be more cost effective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8cf0285024_0_222"/>
          <p:cNvSpPr/>
          <p:nvPr/>
        </p:nvSpPr>
        <p:spPr>
          <a:xfrm>
            <a:off x="9396815" y="2598420"/>
            <a:ext cx="2398800" cy="1623000"/>
          </a:xfrm>
          <a:prstGeom prst="wedgeRectCallout">
            <a:avLst>
              <a:gd name="adj1" fmla="val -61080"/>
              <a:gd name="adj2" fmla="val 7444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Spend efficiency (summarizes allocated resources that are either unused or could be reduced in size based on historical usage)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8cf0285024_0_222"/>
          <p:cNvSpPr/>
          <p:nvPr/>
        </p:nvSpPr>
        <p:spPr>
          <a:xfrm>
            <a:off x="9430216" y="1082040"/>
            <a:ext cx="1603200" cy="1402200"/>
          </a:xfrm>
          <a:prstGeom prst="wedgeRectCallout">
            <a:avLst>
              <a:gd name="adj1" fmla="val -75048"/>
              <a:gd name="adj2" fmla="val -1358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Historical monthly spending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(also does forecasting)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8cf0285024_0_222"/>
          <p:cNvSpPr/>
          <p:nvPr/>
        </p:nvSpPr>
        <p:spPr>
          <a:xfrm>
            <a:off x="3878284" y="5394960"/>
            <a:ext cx="6879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Nutanix Beam enables CloudBank to provide PI and user views across </a:t>
            </a:r>
            <a:r>
              <a:rPr lang="en-US" sz="1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multiple accounts </a:t>
            </a:r>
            <a:r>
              <a:rPr lang="en-US" sz="1800" b="0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across </a:t>
            </a:r>
            <a:r>
              <a:rPr lang="en-US" sz="1800" b="1" i="0" u="none" strike="noStrike" cap="none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multiple cloud providers</a:t>
            </a:r>
            <a:endParaRPr sz="1800" b="1" i="0" u="none" strike="noStrike" cap="none">
              <a:solidFill>
                <a:srgbClr val="833C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g8cf0285024_0_222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7320" y="5410200"/>
            <a:ext cx="2392385" cy="7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8cf0285024_0_222"/>
          <p:cNvSpPr/>
          <p:nvPr/>
        </p:nvSpPr>
        <p:spPr>
          <a:xfrm>
            <a:off x="9464336" y="68580"/>
            <a:ext cx="2331300" cy="914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Drill down to identify unused resources (volumes, IPs, etc.)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cf0285024_0_236"/>
          <p:cNvSpPr txBox="1">
            <a:spLocks noGrp="1"/>
          </p:cNvSpPr>
          <p:nvPr>
            <p:ph type="title"/>
          </p:nvPr>
        </p:nvSpPr>
        <p:spPr>
          <a:xfrm>
            <a:off x="2719880" y="168932"/>
            <a:ext cx="107001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 b="0"/>
              <a:t>Provides views of instances and compliance to security policies.  </a:t>
            </a:r>
            <a:br>
              <a:rPr lang="en-US" sz="2400" b="0"/>
            </a:br>
            <a:endParaRPr sz="2400" b="0"/>
          </a:p>
        </p:txBody>
      </p:sp>
      <p:pic>
        <p:nvPicPr>
          <p:cNvPr id="465" name="Google Shape;465;g8cf0285024_0_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731520"/>
            <a:ext cx="9243236" cy="496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8cf0285024_0_236" descr="A screenshot of a computer scr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2253" y="3834146"/>
            <a:ext cx="5435980" cy="360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8cf0285024_0_236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69" y="0"/>
            <a:ext cx="2392385" cy="72709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8cf0285024_0_236"/>
          <p:cNvSpPr/>
          <p:nvPr/>
        </p:nvSpPr>
        <p:spPr>
          <a:xfrm>
            <a:off x="31932" y="861017"/>
            <a:ext cx="1653600" cy="1177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Suggests fixes to get an instance into compliance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8cf0285024_0_2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63" y="3834146"/>
            <a:ext cx="5519812" cy="285621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8cf0285024_0_236"/>
          <p:cNvSpPr/>
          <p:nvPr/>
        </p:nvSpPr>
        <p:spPr>
          <a:xfrm>
            <a:off x="31932" y="2161032"/>
            <a:ext cx="1659600" cy="1514700"/>
          </a:xfrm>
          <a:prstGeom prst="wedgeRectCallout">
            <a:avLst>
              <a:gd name="adj1" fmla="val -3856"/>
              <a:gd name="adj2" fmla="val 58694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 Out of the box security policies (250+ security checks and can also define your own)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8cf0285024_0_236"/>
          <p:cNvSpPr/>
          <p:nvPr/>
        </p:nvSpPr>
        <p:spPr>
          <a:xfrm>
            <a:off x="10288467" y="1158240"/>
            <a:ext cx="1819500" cy="3555000"/>
          </a:xfrm>
          <a:prstGeom prst="wedgeRectCallout">
            <a:avLst>
              <a:gd name="adj1" fmla="val 2815"/>
              <a:gd name="adj2" fmla="val 61366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 Compliance view for all Regulatory policies and Standards.  Can set Rule-based alerts to get notified on any specific audit non-compliance as and when they occur.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cf0285024_0_321"/>
          <p:cNvSpPr txBox="1">
            <a:spLocks noGrp="1"/>
          </p:cNvSpPr>
          <p:nvPr>
            <p:ph type="title"/>
          </p:nvPr>
        </p:nvSpPr>
        <p:spPr>
          <a:xfrm>
            <a:off x="135467" y="366200"/>
            <a:ext cx="154077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3262"/>
              </a:buClr>
              <a:buFont typeface="Arial"/>
              <a:buNone/>
            </a:pPr>
            <a:r>
              <a:rPr lang="en-US" sz="4800">
                <a:solidFill>
                  <a:srgbClr val="003262"/>
                </a:solidFill>
              </a:rPr>
              <a:t>D</a:t>
            </a:r>
            <a:r>
              <a:rPr lang="en-US" sz="4800" i="0" u="none" strike="noStrike" cap="none">
                <a:solidFill>
                  <a:srgbClr val="003262"/>
                </a:solidFill>
              </a:rPr>
              <a:t>ata8</a:t>
            </a:r>
            <a:endParaRPr sz="4800" i="0" u="none" strike="noStrike" cap="none">
              <a:solidFill>
                <a:srgbClr val="003262"/>
              </a:solidFill>
            </a:endParaRPr>
          </a:p>
        </p:txBody>
      </p:sp>
      <p:pic>
        <p:nvPicPr>
          <p:cNvPr id="477" name="Google Shape;477;g8cf0285024_0_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60" y="1647952"/>
            <a:ext cx="6420000" cy="442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g8cf0285024_0_3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0608" y="2840698"/>
            <a:ext cx="6246000" cy="3779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g8cf0285024_0_3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400" y="248572"/>
            <a:ext cx="6534900" cy="343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"/>
          <p:cNvSpPr txBox="1">
            <a:spLocks noGrp="1"/>
          </p:cNvSpPr>
          <p:nvPr>
            <p:ph type="body" idx="1"/>
          </p:nvPr>
        </p:nvSpPr>
        <p:spPr>
          <a:xfrm>
            <a:off x="2833635" y="976745"/>
            <a:ext cx="9191400" cy="46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Development of user portal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/>
              <a:t>Design &amp; implement workflows: CloudBank, NSF, PIs/users, cloud providers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/>
              <a:t>Integrate usage and account monitoring (Nutanix)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rPr lang="en-US" sz="2400"/>
              <a:t>Early user testing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Cloud provider contract negotiation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Education outreach and training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Advisory Board and Center of Excellence formation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None/>
            </a:pPr>
            <a:endParaRPr sz="1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Production operations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Operational support for NSF solicitations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PI and user training and support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400"/>
              <a:buFont typeface="Calibri"/>
              <a:buChar char="•"/>
            </a:pPr>
            <a:r>
              <a:rPr lang="en-US" sz="2400"/>
              <a:t>Annual cloud workshop</a:t>
            </a:r>
            <a:endParaRPr/>
          </a:p>
        </p:txBody>
      </p:sp>
      <p:sp>
        <p:nvSpPr>
          <p:cNvPr id="485" name="Google Shape;485;p15"/>
          <p:cNvSpPr txBox="1">
            <a:spLocks noGrp="1"/>
          </p:cNvSpPr>
          <p:nvPr>
            <p:ph type="title"/>
          </p:nvPr>
        </p:nvSpPr>
        <p:spPr>
          <a:xfrm>
            <a:off x="248432" y="60715"/>
            <a:ext cx="11371232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b="0"/>
              <a:t>We are in project Year 1. Production begins in Year 2</a:t>
            </a:r>
            <a:endParaRPr/>
          </a:p>
        </p:txBody>
      </p:sp>
      <p:sp>
        <p:nvSpPr>
          <p:cNvPr id="486" name="Google Shape;486;p15"/>
          <p:cNvSpPr txBox="1"/>
          <p:nvPr/>
        </p:nvSpPr>
        <p:spPr>
          <a:xfrm>
            <a:off x="151824" y="2089895"/>
            <a:ext cx="203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8/1/19 – 7/31/20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2060318" y="976745"/>
            <a:ext cx="669300" cy="30573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2164335" y="4446493"/>
            <a:ext cx="669300" cy="1577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5"/>
          <p:cNvSpPr txBox="1"/>
          <p:nvPr/>
        </p:nvSpPr>
        <p:spPr>
          <a:xfrm>
            <a:off x="107227" y="4731695"/>
            <a:ext cx="2034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Years 2-5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8/1/20 – 7/31/24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cf0285024_0_388"/>
          <p:cNvSpPr txBox="1">
            <a:spLocks noGrp="1"/>
          </p:cNvSpPr>
          <p:nvPr>
            <p:ph type="body" idx="1"/>
          </p:nvPr>
        </p:nvSpPr>
        <p:spPr>
          <a:xfrm>
            <a:off x="429257" y="1086592"/>
            <a:ext cx="11352000" cy="532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06A9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4000" b="1">
              <a:solidFill>
                <a:srgbClr val="006A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6A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6A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Shava Smallen (</a:t>
            </a:r>
            <a:r>
              <a:rPr lang="en-US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ssmallen@sdsc.edu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 Fatland (</a:t>
            </a:r>
            <a:r>
              <a:rPr lang="en-US" sz="3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rob5@uw.edu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https://www.cloudbank.org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help@cloudbank.org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6A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3"/>
          <p:cNvSpPr txBox="1">
            <a:spLocks noGrp="1"/>
          </p:cNvSpPr>
          <p:nvPr>
            <p:ph type="body" idx="1"/>
          </p:nvPr>
        </p:nvSpPr>
        <p:spPr>
          <a:xfrm>
            <a:off x="234538" y="1183573"/>
            <a:ext cx="11722924" cy="449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IMPORTANT SCOPE: Only specific NSF solicitations are eligible for cloud resources through CloudBank. The solicitation will state eligibility explicitly.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There have been 2 such solicitations so far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426E9C"/>
                </a:solidFill>
              </a:rPr>
              <a:t>Smart and Connected Communities (Closed)</a:t>
            </a:r>
            <a:endParaRPr/>
          </a:p>
          <a:p>
            <a:pPr marL="80010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426E9C"/>
                </a:solidFill>
              </a:rPr>
              <a:t>Cyber-Physical Systems (Open: Medium closed, Frontier till Dec 2nd)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PIs request cloud resources in a Supplementary Document, not the formal  budget. Cloud funding does not pass through the awardee institution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The total of your formal budget request and the cloud request must not exceed the total allowable request for the solicitation.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50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Cloud resources are free of indirect costs. I.e., are treated like equipment</a:t>
            </a:r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title"/>
          </p:nvPr>
        </p:nvSpPr>
        <p:spPr>
          <a:xfrm>
            <a:off x="234538" y="92673"/>
            <a:ext cx="11722924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b="0"/>
              <a:t>CloudBank is focused initially on specific NSF CISE solicitations</a:t>
            </a:r>
            <a:endParaRPr/>
          </a:p>
        </p:txBody>
      </p:sp>
      <p:sp>
        <p:nvSpPr>
          <p:cNvPr id="100" name="Google Shape;100;p43"/>
          <p:cNvSpPr/>
          <p:nvPr/>
        </p:nvSpPr>
        <p:spPr>
          <a:xfrm>
            <a:off x="1354221" y="2943731"/>
            <a:ext cx="9342600" cy="15288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Without CloudBank institutions would add cloud funding to their budget and many would pay indirect costs.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3"/>
          <p:cNvSpPr/>
          <p:nvPr/>
        </p:nvSpPr>
        <p:spPr>
          <a:xfrm>
            <a:off x="5629275" y="5011548"/>
            <a:ext cx="228600" cy="61772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8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535468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sz="3600" b="0"/>
              <a:t>CloudBank seeks to address </a:t>
            </a:r>
            <a:r>
              <a:rPr lang="en-US" sz="3600" b="0" u="sng"/>
              <a:t>pain points</a:t>
            </a:r>
            <a:r>
              <a:rPr lang="en-US" sz="3600" b="0"/>
              <a:t> of researchers and educators using public cloud</a:t>
            </a:r>
            <a:endParaRPr/>
          </a:p>
        </p:txBody>
      </p:sp>
      <p:sp>
        <p:nvSpPr>
          <p:cNvPr id="107" name="Google Shape;107;p58"/>
          <p:cNvSpPr/>
          <p:nvPr/>
        </p:nvSpPr>
        <p:spPr>
          <a:xfrm>
            <a:off x="50799" y="1213358"/>
            <a:ext cx="6378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“Setting up your first experiment in the cloud is too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-consuming, and different for each cloud platform.”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8"/>
          <p:cNvSpPr/>
          <p:nvPr/>
        </p:nvSpPr>
        <p:spPr>
          <a:xfrm>
            <a:off x="70175" y="1943914"/>
            <a:ext cx="59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need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 to my research.”</a:t>
            </a:r>
            <a:endParaRPr sz="1800" b="0" i="0" u="none" strike="noStrike" cap="none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58"/>
          <p:cNvSpPr/>
          <p:nvPr/>
        </p:nvSpPr>
        <p:spPr>
          <a:xfrm>
            <a:off x="590075" y="2494525"/>
            <a:ext cx="4924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“Provisioning all students in a class with their own cloud credits and dealing with their cost overruns is a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pain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Financial losses can be substantial if students are given free reign.”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8"/>
          <p:cNvSpPr/>
          <p:nvPr/>
        </p:nvSpPr>
        <p:spPr>
          <a:xfrm>
            <a:off x="5868725" y="1988550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an expedited process for setting up experiments very quickly. Often we use cloud resources when we're on a deadline so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quick setup is critical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8"/>
          <p:cNvSpPr/>
          <p:nvPr/>
        </p:nvSpPr>
        <p:spPr>
          <a:xfrm>
            <a:off x="213100" y="5357450"/>
            <a:ext cx="56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billing help. It’s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opaque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to what is going on and I don’t have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wade through this.”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8"/>
          <p:cNvSpPr/>
          <p:nvPr/>
        </p:nvSpPr>
        <p:spPr>
          <a:xfrm>
            <a:off x="6750050" y="1213358"/>
            <a:ext cx="4210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just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designed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typical use case of a small research group.”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8"/>
          <p:cNvSpPr/>
          <p:nvPr/>
        </p:nvSpPr>
        <p:spPr>
          <a:xfrm>
            <a:off x="6188092" y="4663416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a serious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learning curve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Just too much documentation, and of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wrong type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Students get lost.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8"/>
          <p:cNvSpPr/>
          <p:nvPr/>
        </p:nvSpPr>
        <p:spPr>
          <a:xfrm>
            <a:off x="6768362" y="3071192"/>
            <a:ext cx="4209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just don’t have enough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 all this. Can you give me a jump start?”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8"/>
          <p:cNvSpPr/>
          <p:nvPr/>
        </p:nvSpPr>
        <p:spPr>
          <a:xfrm>
            <a:off x="236225" y="3968288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“There is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simple way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run multiple experiments with software already installed in one instance.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8"/>
          <p:cNvSpPr/>
          <p:nvPr/>
        </p:nvSpPr>
        <p:spPr>
          <a:xfrm>
            <a:off x="352750" y="4801325"/>
            <a:ext cx="56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“Research credits are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difficult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 to keep track of.”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8"/>
          <p:cNvSpPr/>
          <p:nvPr/>
        </p:nvSpPr>
        <p:spPr>
          <a:xfrm>
            <a:off x="6158681" y="3878208"/>
            <a:ext cx="565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“It’s a Hobson’s choice between giving everyone root access or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losing my life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fine-tuning access.”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9"/>
          <p:cNvSpPr txBox="1">
            <a:spLocks noGrp="1"/>
          </p:cNvSpPr>
          <p:nvPr>
            <p:ph type="title"/>
          </p:nvPr>
        </p:nvSpPr>
        <p:spPr>
          <a:xfrm>
            <a:off x="429256" y="213756"/>
            <a:ext cx="11762743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sz="3600" b="0"/>
              <a:t>CloudBank seeks to address </a:t>
            </a:r>
            <a:r>
              <a:rPr lang="en-US" sz="3600" b="0" u="sng"/>
              <a:t>pain points</a:t>
            </a:r>
            <a:r>
              <a:rPr lang="en-US" sz="3600" b="0"/>
              <a:t> of researchers and educators using public cloud</a:t>
            </a:r>
            <a:endParaRPr/>
          </a:p>
        </p:txBody>
      </p:sp>
      <p:sp>
        <p:nvSpPr>
          <p:cNvPr id="123" name="Google Shape;123;p59"/>
          <p:cNvSpPr/>
          <p:nvPr/>
        </p:nvSpPr>
        <p:spPr>
          <a:xfrm>
            <a:off x="50799" y="1213358"/>
            <a:ext cx="6378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US" sz="180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up your first experiment in the cloud is too </a:t>
            </a:r>
            <a:r>
              <a:rPr lang="en-US" sz="1800" b="1" i="1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-consuming, and different for each cloud platform.”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9"/>
          <p:cNvSpPr/>
          <p:nvPr/>
        </p:nvSpPr>
        <p:spPr>
          <a:xfrm>
            <a:off x="70175" y="1943914"/>
            <a:ext cx="59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need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 to my research.”</a:t>
            </a:r>
            <a:endParaRPr sz="1800" b="0" i="0" u="none" strike="noStrike" cap="none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59"/>
          <p:cNvSpPr/>
          <p:nvPr/>
        </p:nvSpPr>
        <p:spPr>
          <a:xfrm>
            <a:off x="590075" y="2494525"/>
            <a:ext cx="4924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“Provisioning all students in a class with their own cloud credits and dealing with their cost overruns is a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pain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Financial losses can be substantial if students are given free reign.”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9"/>
          <p:cNvSpPr/>
          <p:nvPr/>
        </p:nvSpPr>
        <p:spPr>
          <a:xfrm>
            <a:off x="5868725" y="1988550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an expedited process for setting up experiments very quickly. Often we use cloud resources when we're on a deadline so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quick setup is critical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9"/>
          <p:cNvSpPr/>
          <p:nvPr/>
        </p:nvSpPr>
        <p:spPr>
          <a:xfrm>
            <a:off x="213100" y="5357450"/>
            <a:ext cx="56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billing help. It’s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opaque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to what is going on and I don’t have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wade through this.”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9"/>
          <p:cNvSpPr/>
          <p:nvPr/>
        </p:nvSpPr>
        <p:spPr>
          <a:xfrm>
            <a:off x="6750050" y="1213358"/>
            <a:ext cx="4210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just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designed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typical use case of a small research group.”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9"/>
          <p:cNvSpPr/>
          <p:nvPr/>
        </p:nvSpPr>
        <p:spPr>
          <a:xfrm>
            <a:off x="6188092" y="4663416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a serious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learning curve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Just too much documentation, and of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wrong type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Students get lost.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9"/>
          <p:cNvSpPr/>
          <p:nvPr/>
        </p:nvSpPr>
        <p:spPr>
          <a:xfrm>
            <a:off x="6768362" y="3071192"/>
            <a:ext cx="4209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just don’t have enough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 all this. Can you give me a jump start?”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9"/>
          <p:cNvSpPr/>
          <p:nvPr/>
        </p:nvSpPr>
        <p:spPr>
          <a:xfrm>
            <a:off x="236225" y="3968288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“There is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simple way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run multiple experiments with software already installed in one instance.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9"/>
          <p:cNvSpPr/>
          <p:nvPr/>
        </p:nvSpPr>
        <p:spPr>
          <a:xfrm>
            <a:off x="352750" y="4801325"/>
            <a:ext cx="56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“Research credits are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difficult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 to keep track of.”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9"/>
          <p:cNvSpPr/>
          <p:nvPr/>
        </p:nvSpPr>
        <p:spPr>
          <a:xfrm>
            <a:off x="6158681" y="3878208"/>
            <a:ext cx="565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“It’s a Hobson’s choice between giving everyone root access or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losing my life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fine-tuning access.”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0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535468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sz="3600" b="0"/>
              <a:t>CloudBank seeks to address </a:t>
            </a:r>
            <a:r>
              <a:rPr lang="en-US" sz="3600" b="0" u="sng"/>
              <a:t>pain points</a:t>
            </a:r>
            <a:r>
              <a:rPr lang="en-US" sz="3600" b="0"/>
              <a:t> of researchers and educators using public cloud</a:t>
            </a:r>
            <a:endParaRPr/>
          </a:p>
        </p:txBody>
      </p:sp>
      <p:sp>
        <p:nvSpPr>
          <p:cNvPr id="139" name="Google Shape;139;p60"/>
          <p:cNvSpPr/>
          <p:nvPr/>
        </p:nvSpPr>
        <p:spPr>
          <a:xfrm>
            <a:off x="50799" y="1213358"/>
            <a:ext cx="6378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US" sz="1800" b="1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Setting up your first experiment in the cloud is too </a:t>
            </a:r>
            <a:r>
              <a:rPr lang="en-US" sz="1800" b="1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1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-consuming, and different for each cloud platform.”</a:t>
            </a:r>
            <a:endParaRPr sz="1800" b="1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/>
          <p:nvPr/>
        </p:nvSpPr>
        <p:spPr>
          <a:xfrm>
            <a:off x="70175" y="1943914"/>
            <a:ext cx="59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need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 to my research.”</a:t>
            </a:r>
            <a:endParaRPr sz="1800" b="0" i="0" u="none" strike="noStrike" cap="none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60"/>
          <p:cNvSpPr/>
          <p:nvPr/>
        </p:nvSpPr>
        <p:spPr>
          <a:xfrm>
            <a:off x="590075" y="2494525"/>
            <a:ext cx="4924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“Provisioning all students in a class with their own cloud credits and dealing with their cost overruns is a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pain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Financial losses can be substantial if students are given free reign.”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0"/>
          <p:cNvSpPr/>
          <p:nvPr/>
        </p:nvSpPr>
        <p:spPr>
          <a:xfrm>
            <a:off x="5868725" y="1988550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an expedited process for setting up experiments very quickly. Often we use cloud resources when we're on a deadline so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quick setup is critical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0"/>
          <p:cNvSpPr/>
          <p:nvPr/>
        </p:nvSpPr>
        <p:spPr>
          <a:xfrm>
            <a:off x="213100" y="5357450"/>
            <a:ext cx="565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billing help. It’s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opaque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to what is going on and I don’t have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wade through this.”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0"/>
          <p:cNvSpPr/>
          <p:nvPr/>
        </p:nvSpPr>
        <p:spPr>
          <a:xfrm>
            <a:off x="6750050" y="1213358"/>
            <a:ext cx="4210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just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designed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typical use case of a small research group.”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0"/>
          <p:cNvSpPr/>
          <p:nvPr/>
        </p:nvSpPr>
        <p:spPr>
          <a:xfrm>
            <a:off x="6188092" y="4663416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a serious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learning curve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Just too much documentation, and of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wrong type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Students get lost.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0"/>
          <p:cNvSpPr/>
          <p:nvPr/>
        </p:nvSpPr>
        <p:spPr>
          <a:xfrm>
            <a:off x="6768362" y="3071192"/>
            <a:ext cx="4675926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just don’t have enough </a:t>
            </a:r>
            <a:r>
              <a:rPr lang="en-US" sz="1800" b="1" i="1" u="none" strike="noStrike" cap="none">
                <a:solidFill>
                  <a:schemeClr val="dk1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 all this. Can you give me a jump start?”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0"/>
          <p:cNvSpPr/>
          <p:nvPr/>
        </p:nvSpPr>
        <p:spPr>
          <a:xfrm>
            <a:off x="236225" y="3968288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“There is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simple way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run multiple experiments with software already installed in one instance.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0"/>
          <p:cNvSpPr/>
          <p:nvPr/>
        </p:nvSpPr>
        <p:spPr>
          <a:xfrm>
            <a:off x="352750" y="4801325"/>
            <a:ext cx="56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“Research credits are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difficult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 to keep track of.”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0"/>
          <p:cNvSpPr/>
          <p:nvPr/>
        </p:nvSpPr>
        <p:spPr>
          <a:xfrm>
            <a:off x="6158681" y="3878208"/>
            <a:ext cx="565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“It’s a Hobson’s choice between giving everyone root access or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losing my life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fine-tuning access.”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1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535468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A96"/>
              </a:buClr>
              <a:buSzPts val="3600"/>
              <a:buFont typeface="Arial"/>
              <a:buNone/>
            </a:pPr>
            <a:r>
              <a:rPr lang="en-US" sz="3600" b="0"/>
              <a:t>CloudBank seeks to address </a:t>
            </a:r>
            <a:r>
              <a:rPr lang="en-US" sz="3600" b="0" u="sng"/>
              <a:t>pain points</a:t>
            </a:r>
            <a:r>
              <a:rPr lang="en-US" sz="3600" b="0"/>
              <a:t> of researchers and educators using public cloud</a:t>
            </a:r>
            <a:endParaRPr/>
          </a:p>
        </p:txBody>
      </p:sp>
      <p:sp>
        <p:nvSpPr>
          <p:cNvPr id="155" name="Google Shape;155;p61"/>
          <p:cNvSpPr/>
          <p:nvPr/>
        </p:nvSpPr>
        <p:spPr>
          <a:xfrm>
            <a:off x="50799" y="1213358"/>
            <a:ext cx="6378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“Setting up your first experiment in the cloud is too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-consuming, and different for each cloud platform.”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1"/>
          <p:cNvSpPr/>
          <p:nvPr/>
        </p:nvSpPr>
        <p:spPr>
          <a:xfrm>
            <a:off x="70175" y="1943914"/>
            <a:ext cx="591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need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specific to my research.”</a:t>
            </a:r>
            <a:endParaRPr sz="1800" b="0" i="0" u="none" strike="noStrike" cap="none">
              <a:solidFill>
                <a:srgbClr val="D8D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61"/>
          <p:cNvSpPr/>
          <p:nvPr/>
        </p:nvSpPr>
        <p:spPr>
          <a:xfrm>
            <a:off x="590075" y="2494525"/>
            <a:ext cx="4924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“Provisioning all students in a class with their own cloud credits and dealing with their cost overruns is a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pain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Financial losses can be substantial if students are given free reign.”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1"/>
          <p:cNvSpPr/>
          <p:nvPr/>
        </p:nvSpPr>
        <p:spPr>
          <a:xfrm>
            <a:off x="5868725" y="1988550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an expedited process for setting up experiments very quickly. Often we use cloud resources when we're on a deadline so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quick setup is critical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1"/>
          <p:cNvSpPr/>
          <p:nvPr/>
        </p:nvSpPr>
        <p:spPr>
          <a:xfrm>
            <a:off x="-63226" y="5357462"/>
            <a:ext cx="604520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 need billing help. It’s </a:t>
            </a:r>
            <a:r>
              <a:rPr lang="en-US" sz="1800" b="1" i="1" u="none" strike="noStrike" cap="none">
                <a:solidFill>
                  <a:schemeClr val="dk1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opaque </a:t>
            </a: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to what is going on and I don’t have the </a:t>
            </a:r>
            <a:r>
              <a:rPr lang="en-US" sz="1800" b="1" i="1" u="none" strike="noStrike" cap="none">
                <a:solidFill>
                  <a:schemeClr val="dk1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 </a:t>
            </a:r>
            <a:r>
              <a:rPr lang="en-US" sz="18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wade through this.”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1"/>
          <p:cNvSpPr/>
          <p:nvPr/>
        </p:nvSpPr>
        <p:spPr>
          <a:xfrm>
            <a:off x="6750050" y="1213358"/>
            <a:ext cx="42100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just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designed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typical use case of a small research group.”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1"/>
          <p:cNvSpPr/>
          <p:nvPr/>
        </p:nvSpPr>
        <p:spPr>
          <a:xfrm>
            <a:off x="6188092" y="4663416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“Cloud is a serious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learning curve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Just too much documentation, and of the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wrong type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Students get lost.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1"/>
          <p:cNvSpPr/>
          <p:nvPr/>
        </p:nvSpPr>
        <p:spPr>
          <a:xfrm>
            <a:off x="6768362" y="3071192"/>
            <a:ext cx="4675926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just don’t have enough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learn all this. Can you give me a jump start?”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1"/>
          <p:cNvSpPr/>
          <p:nvPr/>
        </p:nvSpPr>
        <p:spPr>
          <a:xfrm>
            <a:off x="236225" y="3968288"/>
            <a:ext cx="5632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“There is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simple way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run multiple experiments with software already installed in one instance.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1"/>
          <p:cNvSpPr/>
          <p:nvPr/>
        </p:nvSpPr>
        <p:spPr>
          <a:xfrm>
            <a:off x="352750" y="4801325"/>
            <a:ext cx="56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“Research credits are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4CC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difficult 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us to keep track of.”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1"/>
          <p:cNvSpPr/>
          <p:nvPr/>
        </p:nvSpPr>
        <p:spPr>
          <a:xfrm>
            <a:off x="6158681" y="3878208"/>
            <a:ext cx="565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“It’s a Hobson’s choice between giving everyone root access or </a:t>
            </a:r>
            <a:r>
              <a:rPr lang="en-US" sz="1800" b="0" i="1" u="none" strike="noStrike" cap="none">
                <a:solidFill>
                  <a:srgbClr val="D8D8D8"/>
                </a:solidFill>
                <a:highlight>
                  <a:srgbClr val="FFF2C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losing my life</a:t>
            </a:r>
            <a:r>
              <a:rPr lang="en-US" sz="1800" b="0" i="1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fine-tuning access.”</a:t>
            </a:r>
            <a:endParaRPr sz="1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>
            <a:spLocks noGrp="1"/>
          </p:cNvSpPr>
          <p:nvPr>
            <p:ph type="body" idx="1"/>
          </p:nvPr>
        </p:nvSpPr>
        <p:spPr>
          <a:xfrm>
            <a:off x="429257" y="1414834"/>
            <a:ext cx="11605545" cy="4285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DBA"/>
              </a:buClr>
              <a:buSzPts val="2220"/>
              <a:buFont typeface="Calibri"/>
              <a:buChar char="•"/>
            </a:pPr>
            <a:r>
              <a:rPr lang="en-US" sz="3400"/>
              <a:t>Cloud solution consulting, cloud training, proposal assistance</a:t>
            </a:r>
            <a:endParaRPr sz="34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220"/>
              <a:buFont typeface="Calibri"/>
              <a:buChar char="•"/>
            </a:pPr>
            <a:r>
              <a:rPr lang="en-US" sz="3400"/>
              <a:t>Onboarding, account setup, user management, off-boarding</a:t>
            </a:r>
            <a:endParaRPr sz="34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220"/>
              <a:buFont typeface="Calibri"/>
              <a:buChar char="•"/>
            </a:pPr>
            <a:r>
              <a:rPr lang="en-US" sz="3400"/>
              <a:t>Tools for PIs to grant permissions to research group members and students</a:t>
            </a:r>
            <a:endParaRPr sz="34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220"/>
              <a:buFont typeface="Calibri"/>
              <a:buChar char="•"/>
            </a:pPr>
            <a:r>
              <a:rPr lang="en-US" sz="3400"/>
              <a:t>Unified reporting across cloud providers</a:t>
            </a:r>
            <a:endParaRPr sz="34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20"/>
              <a:buChar char="•"/>
            </a:pPr>
            <a:r>
              <a:rPr lang="en-US" sz="3400"/>
              <a:t>Bundling multiple small requests into a bulk request to cloud providers, providing leverage to secure discounts</a:t>
            </a:r>
            <a:endParaRPr sz="3400"/>
          </a:p>
          <a:p>
            <a:pPr marL="34290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DBA"/>
              </a:buClr>
              <a:buSzPts val="2220"/>
              <a:buFont typeface="Calibri"/>
              <a:buChar char="•"/>
            </a:pPr>
            <a:r>
              <a:rPr lang="en-US" sz="3400"/>
              <a:t>Pass along savings to researchers</a:t>
            </a:r>
            <a:endParaRPr sz="3400"/>
          </a:p>
          <a:p>
            <a:pPr marL="742950" lvl="1" indent="-16827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50"/>
              <a:buFont typeface="Calibri"/>
              <a:buNone/>
            </a:pPr>
            <a:endParaRPr sz="3400"/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429257" y="213756"/>
            <a:ext cx="11371232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US" sz="3240" b="0"/>
              <a:t>CloudBank provides managed services</a:t>
            </a:r>
            <a:r>
              <a:rPr lang="en-US" b="0"/>
              <a:t> to address these pain points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PACI/SDSC (logo) templat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2329</Words>
  <Application>Microsoft Macintosh PowerPoint</Application>
  <PresentationFormat>Custom</PresentationFormat>
  <Paragraphs>274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Helvetica Neue</vt:lpstr>
      <vt:lpstr>PT Sans</vt:lpstr>
      <vt:lpstr>NPACI/SDSC (logo) template</vt:lpstr>
      <vt:lpstr>PowerPoint Presentation</vt:lpstr>
      <vt:lpstr>CloudBank project team</vt:lpstr>
      <vt:lpstr>CloudBank 101</vt:lpstr>
      <vt:lpstr>CloudBank is focused initially on specific NSF CISE solicitations</vt:lpstr>
      <vt:lpstr>CloudBank seeks to address pain points of researchers and educators using public cloud</vt:lpstr>
      <vt:lpstr>CloudBank seeks to address pain points of researchers and educators using public cloud</vt:lpstr>
      <vt:lpstr>CloudBank seeks to address pain points of researchers and educators using public cloud</vt:lpstr>
      <vt:lpstr>CloudBank seeks to address pain points of researchers and educators using public cloud</vt:lpstr>
      <vt:lpstr>CloudBank provides managed services to address these pain points </vt:lpstr>
      <vt:lpstr>PowerPoint Presentation</vt:lpstr>
      <vt:lpstr>You request cloud resources via a Supplementary document in your NSF proposal</vt:lpstr>
      <vt:lpstr>CloudBank can help you understand the public cloud, with training materials, side-by-side comparisons of provider offerings and educational resources</vt:lpstr>
      <vt:lpstr>PowerPoint Presentation</vt:lpstr>
      <vt:lpstr>Research Arc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Modes </vt:lpstr>
      <vt:lpstr>PowerPoint Presentation</vt:lpstr>
      <vt:lpstr>CloudBank User Portal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Provides views of instances and compliance to security policies.   </vt:lpstr>
      <vt:lpstr>Data8</vt:lpstr>
      <vt:lpstr>We are in project Year 1. Production begins in Year 2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Voss</cp:lastModifiedBy>
  <cp:revision>1</cp:revision>
  <dcterms:modified xsi:type="dcterms:W3CDTF">2020-07-27T00:19:34Z</dcterms:modified>
</cp:coreProperties>
</file>